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1057" r:id="rId5"/>
    <p:sldId id="259" r:id="rId6"/>
    <p:sldId id="1035" r:id="rId7"/>
    <p:sldId id="773" r:id="rId8"/>
    <p:sldId id="264" r:id="rId9"/>
    <p:sldId id="1061" r:id="rId10"/>
    <p:sldId id="942" r:id="rId11"/>
    <p:sldId id="1092" r:id="rId12"/>
    <p:sldId id="1060" r:id="rId13"/>
    <p:sldId id="1014" r:id="rId14"/>
    <p:sldId id="1072" r:id="rId15"/>
    <p:sldId id="1093" r:id="rId16"/>
    <p:sldId id="1094" r:id="rId17"/>
    <p:sldId id="1069" r:id="rId18"/>
    <p:sldId id="1074" r:id="rId19"/>
    <p:sldId id="1075" r:id="rId20"/>
    <p:sldId id="1076" r:id="rId21"/>
    <p:sldId id="1077" r:id="rId22"/>
    <p:sldId id="1070" r:id="rId23"/>
    <p:sldId id="1109" r:id="rId24"/>
    <p:sldId id="1110" r:id="rId25"/>
    <p:sldId id="1111" r:id="rId26"/>
    <p:sldId id="1117" r:id="rId27"/>
    <p:sldId id="1071" r:id="rId28"/>
    <p:sldId id="1011" r:id="rId29"/>
    <p:sldId id="969" r:id="rId30"/>
    <p:sldId id="802" r:id="rId31"/>
    <p:sldId id="276" r:id="rId32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3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 玥琪" initials="王" lastIdx="1" clrIdx="0"/>
  <p:cmAuthor id="618976548" name="清彧" initials="清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C7A0"/>
    <a:srgbClr val="526188"/>
    <a:srgbClr val="F36F21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73" autoAdjust="0"/>
    <p:restoredTop sz="75510" autoAdjust="0"/>
  </p:normalViewPr>
  <p:slideViewPr>
    <p:cSldViewPr snapToGrid="0" showGuides="1">
      <p:cViewPr varScale="1">
        <p:scale>
          <a:sx n="93" d="100"/>
          <a:sy n="93" d="100"/>
        </p:scale>
        <p:origin x="456" y="316"/>
      </p:cViewPr>
      <p:guideLst>
        <p:guide orient="horz" pos="2160"/>
        <p:guide pos="393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gs" Target="tags/tag75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我们对市面上的大模型进行分类调研，主要分为</a:t>
            </a:r>
            <a:r>
              <a:rPr lang="zh-CN" altLang="en-US" b="1" dirty="0"/>
              <a:t>中文大模型</a:t>
            </a:r>
            <a:r>
              <a:rPr lang="zh-CN" altLang="en-US" dirty="0"/>
              <a:t>、</a:t>
            </a:r>
            <a:r>
              <a:rPr lang="zh-CN" altLang="en-US" b="1" dirty="0"/>
              <a:t>英文大模型</a:t>
            </a:r>
            <a:r>
              <a:rPr lang="zh-CN" altLang="en-US" dirty="0"/>
              <a:t>和</a:t>
            </a:r>
            <a:r>
              <a:rPr lang="zh-CN" altLang="en-US" b="1" dirty="0"/>
              <a:t>教育相关大模型</a:t>
            </a:r>
            <a:r>
              <a:rPr lang="zh-CN" altLang="en-US" dirty="0"/>
              <a:t>三类。</a:t>
            </a:r>
            <a:endParaRPr lang="zh-CN" altLang="en-US" dirty="0"/>
          </a:p>
          <a:p>
            <a:r>
              <a:rPr lang="zh-CN" altLang="en-US" dirty="0"/>
              <a:t>首先是</a:t>
            </a:r>
            <a:r>
              <a:rPr lang="zh-CN" altLang="en-US" b="1" dirty="0"/>
              <a:t>中文大模型</a:t>
            </a:r>
            <a:r>
              <a:rPr lang="zh-CN" altLang="en-US" dirty="0"/>
              <a:t>，代表有百度的“文心一言”和阿里的“通义千问”。它们在中文理解和生成上表现优异，适合本地化教育需求，部分低阶模型还提供免费额度。不过，高阶模型收费较高，且需要进一步优化以满足细化评分的需求。</a:t>
            </a:r>
            <a:endParaRPr lang="zh-CN" altLang="en-US" dirty="0"/>
          </a:p>
          <a:p>
            <a:r>
              <a:rPr lang="zh-CN" altLang="en-US" b="1" dirty="0"/>
              <a:t>英文大模型</a:t>
            </a:r>
            <a:r>
              <a:rPr lang="zh-CN" altLang="en-US" dirty="0"/>
              <a:t>方面，</a:t>
            </a:r>
            <a:r>
              <a:rPr lang="en-US" altLang="zh-CN" dirty="0"/>
              <a:t>Google</a:t>
            </a:r>
            <a:r>
              <a:rPr lang="zh-CN" altLang="en-US" dirty="0"/>
              <a:t>的</a:t>
            </a:r>
            <a:r>
              <a:rPr lang="en-US" altLang="zh-CN" dirty="0"/>
              <a:t>Gemini</a:t>
            </a:r>
            <a:r>
              <a:rPr lang="zh-CN" altLang="en-US" dirty="0"/>
              <a:t>和</a:t>
            </a:r>
            <a:r>
              <a:rPr lang="en-US" altLang="zh-CN" dirty="0"/>
              <a:t>OpenAI</a:t>
            </a:r>
            <a:r>
              <a:rPr lang="zh-CN" altLang="en-US" dirty="0"/>
              <a:t>的</a:t>
            </a:r>
            <a:r>
              <a:rPr lang="en-US" altLang="zh-CN" dirty="0"/>
              <a:t>GPT</a:t>
            </a:r>
            <a:r>
              <a:rPr lang="zh-CN" altLang="en-US" dirty="0"/>
              <a:t>支持多语言处理，适合全球化应用，反馈丰富，适合智能评估。但它们使用成本高，特别是</a:t>
            </a:r>
            <a:r>
              <a:rPr lang="en-US" altLang="zh-CN" dirty="0"/>
              <a:t>GPT</a:t>
            </a:r>
            <a:r>
              <a:rPr lang="zh-CN" altLang="en-US" dirty="0"/>
              <a:t>无免费额度，且</a:t>
            </a:r>
            <a:r>
              <a:rPr lang="en-US" altLang="zh-CN" dirty="0"/>
              <a:t>Google Gemini</a:t>
            </a:r>
            <a:r>
              <a:rPr lang="zh-CN" altLang="en-US" dirty="0"/>
              <a:t>需要科学上网，对网络要求较高。</a:t>
            </a:r>
            <a:endParaRPr lang="zh-CN" altLang="en-US" dirty="0"/>
          </a:p>
          <a:p>
            <a:r>
              <a:rPr lang="zh-CN" altLang="en-US" b="1" dirty="0"/>
              <a:t>教育相关大模型</a:t>
            </a:r>
            <a:r>
              <a:rPr lang="zh-CN" altLang="en-US" dirty="0"/>
              <a:t>包括讯飞的“星火”和智谱的</a:t>
            </a:r>
            <a:r>
              <a:rPr lang="en-US" altLang="zh-CN" dirty="0"/>
              <a:t>GLM-4</a:t>
            </a:r>
            <a:r>
              <a:rPr lang="zh-CN" altLang="en-US" dirty="0"/>
              <a:t>，它们在教育场景中表现良好，支持多语言，适合学术和教育应用。但这类模型在创新性评估和评分稳定性上可能稍弱，需要进行一些参数优化。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首先，学生在课程学习过程中，借助GAI辅助工具例如大模型去辅助</a:t>
            </a:r>
            <a:endParaRPr lang="zh-CN" altLang="en-US"/>
          </a:p>
          <a:p>
            <a:r>
              <a:rPr lang="zh-CN" altLang="en-US"/>
              <a:t>课程项目实践及项目报告撰写，并在规定时间通过教学系统把项目报告提交给老师。其次，</a:t>
            </a:r>
            <a:endParaRPr lang="zh-CN" altLang="en-US"/>
          </a:p>
          <a:p>
            <a:r>
              <a:rPr lang="zh-CN" altLang="en-US"/>
              <a:t>教师收到学生的课程项目报告后，对课程项目报告进行初步地评阅与打分，同时借助自身经</a:t>
            </a:r>
            <a:endParaRPr lang="zh-CN" altLang="en-US"/>
          </a:p>
          <a:p>
            <a:r>
              <a:rPr lang="zh-CN" altLang="en-US"/>
              <a:t>验设计可量化的评分标准，并在相应的提示语帮助下利用GAI辅助工具对项目报告进行智能</a:t>
            </a:r>
            <a:endParaRPr lang="zh-CN" altLang="en-US"/>
          </a:p>
          <a:p>
            <a:r>
              <a:rPr lang="zh-CN" altLang="en-US"/>
              <a:t>评估，得到评分和评阅意见。第三，教师结合评分和评阅意见对课程项目报告进行最终打分</a:t>
            </a:r>
            <a:endParaRPr lang="zh-CN" altLang="en-US"/>
          </a:p>
          <a:p>
            <a:r>
              <a:rPr lang="zh-CN" altLang="en-US"/>
              <a:t>和撰写对应反馈。最后，学生收到老师对他们的课程项目报告的评分和有针对性的反馈，在</a:t>
            </a:r>
            <a:endParaRPr lang="zh-CN" altLang="en-US"/>
          </a:p>
          <a:p>
            <a:r>
              <a:rPr lang="zh-CN" altLang="en-US"/>
              <a:t>GAI辅助工具引导下反思和改进自身劣势与不足，从而进一步弥补知识短板，提升学术写作</a:t>
            </a:r>
            <a:endParaRPr lang="zh-CN" altLang="en-US"/>
          </a:p>
          <a:p>
            <a:r>
              <a:rPr lang="zh-CN" altLang="en-US"/>
              <a:t>能力和逻辑思维。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研究内容</a:t>
            </a:r>
            <a:r>
              <a:rPr lang="zh-CN" altLang="en-US"/>
              <a:t>主要分为三个部分：数据集处理，评价指标与评估方法制定，评估系统构建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整个表是已收集可用的；绿色的是已经处理完的；黄色的是进行了初步处理的，只差打分没完成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tags" Target="../tags/tag63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2.xml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tags" Target="../tags/tag73.xml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image" Target="../media/image4.png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8.png"/><Relationship Id="rId7" Type="http://schemas.openxmlformats.org/officeDocument/2006/relationships/tags" Target="../tags/tag74.xml"/><Relationship Id="rId6" Type="http://schemas.microsoft.com/office/2007/relationships/media" Target="../media/media1.mp4"/><Relationship Id="rId5" Type="http://schemas.openxmlformats.org/officeDocument/2006/relationships/video" Target="../media/media1.mp4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316522"/>
            <a:ext cx="5000803" cy="140281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"/>
          <a:srcRect l="13807"/>
          <a:stretch>
            <a:fillRect/>
          </a:stretch>
        </p:blipFill>
        <p:spPr>
          <a:xfrm>
            <a:off x="5000803" y="5316522"/>
            <a:ext cx="4310335" cy="140281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/>
          <a:srcRect l="11337" r="31759"/>
          <a:stretch>
            <a:fillRect/>
          </a:stretch>
        </p:blipFill>
        <p:spPr>
          <a:xfrm flipH="1">
            <a:off x="9311138" y="5316522"/>
            <a:ext cx="2845634" cy="140281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50259" cy="6094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875665"/>
            <a:ext cx="12147550" cy="2277745"/>
          </a:xfrm>
        </p:spPr>
        <p:txBody>
          <a:bodyPr>
            <a:noAutofit/>
          </a:bodyPr>
          <a:lstStyle/>
          <a:p>
            <a:pPr>
              <a:lnSpc>
                <a:spcPts val="5520"/>
              </a:lnSpc>
            </a:pPr>
            <a:br>
              <a:rPr sz="3600" dirty="0">
                <a:ea typeface="微软雅黑" panose="020B0503020204020204" charset="-122"/>
                <a:cs typeface="+mj-lt"/>
                <a:sym typeface="+mn-ea"/>
              </a:rPr>
            </a:br>
            <a:r>
              <a:rPr lang="en-US" sz="3600" dirty="0">
                <a:ea typeface="+mn-ea"/>
                <a:cs typeface="+mj-lt"/>
                <a:sym typeface="+mn-ea"/>
              </a:rPr>
              <a:t>基于大模型的学生写作水平智能交互评估系统研发</a:t>
            </a:r>
            <a:endParaRPr lang="en-US" sz="3600" dirty="0">
              <a:ea typeface="+mn-ea"/>
              <a:cs typeface="+mj-lt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775739"/>
              <a:ext cx="12147952" cy="208226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228" y="5316522"/>
              <a:ext cx="5000803" cy="14028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1"/>
            <a:srcRect l="13807"/>
            <a:stretch>
              <a:fillRect/>
            </a:stretch>
          </p:blipFill>
          <p:spPr>
            <a:xfrm>
              <a:off x="5036031" y="5316522"/>
              <a:ext cx="4310335" cy="140281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1"/>
            <a:srcRect l="11337" r="31759"/>
            <a:stretch>
              <a:fillRect/>
            </a:stretch>
          </p:blipFill>
          <p:spPr>
            <a:xfrm flipH="1">
              <a:off x="9346366" y="5316522"/>
              <a:ext cx="2845634" cy="140281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28" y="0"/>
              <a:ext cx="2350259" cy="609406"/>
            </a:xfrm>
            <a:prstGeom prst="rect">
              <a:avLst/>
            </a:prstGeom>
          </p:spPr>
        </p:pic>
      </p:grpSp>
      <p:sp>
        <p:nvSpPr>
          <p:cNvPr id="3" name="文本框 22"/>
          <p:cNvSpPr txBox="1"/>
          <p:nvPr/>
        </p:nvSpPr>
        <p:spPr>
          <a:xfrm>
            <a:off x="2463800" y="4272280"/>
            <a:ext cx="72212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Times New Roman Regular" panose="02020503050405090304" charset="0"/>
                <a:cs typeface="Times New Roman Regular" panose="02020503050405090304" charset="0"/>
                <a:sym typeface="+mn-lt"/>
              </a:rPr>
              <a:t>指导老师</a:t>
            </a:r>
            <a:r>
              <a:rPr lang="en-US" altLang="zh-CN" sz="2400" b="1" dirty="0">
                <a:latin typeface="Times New Roman Regular" panose="02020503050405090304" charset="0"/>
                <a:cs typeface="Times New Roman Regular" panose="02020503050405090304" charset="0"/>
                <a:sym typeface="+mn-lt"/>
              </a:rPr>
              <a:t>:</a:t>
            </a:r>
            <a:r>
              <a:rPr lang="en-US" altLang="zh-CN" sz="2000" dirty="0">
                <a:latin typeface="Times New Roman Regular" panose="02020503050405090304" charset="0"/>
                <a:cs typeface="Times New Roman Regular" panose="02020503050405090304" charset="0"/>
                <a:sym typeface="+mn-lt"/>
              </a:rPr>
              <a:t> </a:t>
            </a:r>
            <a:r>
              <a:rPr lang="zh-CN" altLang="en-US" dirty="0">
                <a:latin typeface="Times New Roman Regular" panose="02020503050405090304" charset="0"/>
                <a:cs typeface="Times New Roman Regular" panose="02020503050405090304" charset="0"/>
                <a:sym typeface="+mn-lt"/>
              </a:rPr>
              <a:t>刘江，章晓庆</a:t>
            </a:r>
            <a:endParaRPr lang="en-US" altLang="zh-CN" dirty="0">
              <a:solidFill>
                <a:schemeClr val="tx1"/>
              </a:solidFill>
              <a:latin typeface="Times New Roman Regular" panose="02020503050405090304" charset="0"/>
              <a:cs typeface="Times New Roman Regular" panose="02020503050405090304" charset="0"/>
              <a:sym typeface="+mn-lt"/>
            </a:endParaRPr>
          </a:p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Times New Roman Regular" panose="02020503050405090304" charset="0"/>
                <a:cs typeface="Times New Roman Regular" panose="02020503050405090304" charset="0"/>
                <a:sym typeface="+mn-lt"/>
              </a:rPr>
              <a:t>组员</a:t>
            </a:r>
            <a:r>
              <a:rPr lang="en-US" altLang="zh-CN" sz="2400" b="1" dirty="0">
                <a:solidFill>
                  <a:schemeClr val="tx1"/>
                </a:solidFill>
                <a:latin typeface="Times New Roman Regular" panose="02020503050405090304" charset="0"/>
                <a:cs typeface="Times New Roman Regular" panose="02020503050405090304" charset="0"/>
                <a:sym typeface="+mn-lt"/>
              </a:rPr>
              <a:t>:</a:t>
            </a:r>
            <a:r>
              <a:rPr lang="en-US" altLang="zh-CN" sz="2000" dirty="0">
                <a:solidFill>
                  <a:schemeClr val="tx1"/>
                </a:solidFill>
                <a:latin typeface="Times New Roman Regular" panose="02020503050405090304" charset="0"/>
                <a:cs typeface="Times New Roman Regular" panose="02020503050405090304" charset="0"/>
                <a:sym typeface="+mn-lt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Times New Roman Regular" panose="02020503050405090304" charset="0"/>
                <a:cs typeface="Times New Roman Regular" panose="02020503050405090304" charset="0"/>
                <a:sym typeface="+mn-lt"/>
              </a:rPr>
              <a:t>王天瑞，王谦益，盛鹏</a:t>
            </a:r>
            <a:endParaRPr lang="zh-CN" altLang="en-US" dirty="0">
              <a:solidFill>
                <a:schemeClr val="tx1"/>
              </a:solidFill>
              <a:latin typeface="Times New Roman Regular" panose="02020503050405090304" charset="0"/>
              <a:cs typeface="Times New Roman Regular" panose="02020503050405090304" charset="0"/>
              <a:sym typeface="+mn-lt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486910" y="5542280"/>
            <a:ext cx="2789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 Regular" panose="02020503050405090304" charset="0"/>
                <a:cs typeface="Times New Roman Regular" panose="02020503050405090304" charset="0"/>
              </a:rPr>
              <a:t>2024.11</a:t>
            </a:r>
            <a:endParaRPr lang="en-US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350135" y="-467995"/>
            <a:ext cx="1545590" cy="15455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4775739"/>
              <a:ext cx="12147952" cy="208226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28" y="5316522"/>
              <a:ext cx="5000803" cy="14028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/>
            <a:srcRect l="13807"/>
            <a:stretch>
              <a:fillRect/>
            </a:stretch>
          </p:blipFill>
          <p:spPr>
            <a:xfrm>
              <a:off x="5036031" y="5316522"/>
              <a:ext cx="4310335" cy="140281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2"/>
            <a:srcRect l="11337" r="31759"/>
            <a:stretch>
              <a:fillRect/>
            </a:stretch>
          </p:blipFill>
          <p:spPr>
            <a:xfrm flipH="1">
              <a:off x="9346366" y="5316522"/>
              <a:ext cx="2845634" cy="140281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28" y="0"/>
              <a:ext cx="2350259" cy="609406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35" y="-467995"/>
            <a:ext cx="1545590" cy="1545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2150" y="670560"/>
            <a:ext cx="10808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200"/>
              <a:t>1.1</a:t>
            </a:r>
            <a:r>
              <a:rPr lang="en-US" altLang="zh-CN" sz="3200">
                <a:sym typeface="+mn-ea"/>
              </a:rPr>
              <a:t> </a:t>
            </a:r>
            <a:r>
              <a:rPr lang="zh-CN" altLang="en-US" sz="3200">
                <a:sym typeface="+mn-ea"/>
              </a:rPr>
              <a:t>数据集</a:t>
            </a:r>
            <a:endParaRPr lang="zh-CN" altLang="en-US" sz="3200"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5"/>
            </p:custDataLst>
          </p:nvPr>
        </p:nvGraphicFramePr>
        <p:xfrm>
          <a:off x="692150" y="1470025"/>
          <a:ext cx="10808335" cy="3846195"/>
        </p:xfrm>
        <a:graphic>
          <a:graphicData uri="http://schemas.openxmlformats.org/drawingml/2006/table">
            <a:tbl>
              <a:tblPr/>
              <a:tblGrid>
                <a:gridCol w="2070735"/>
                <a:gridCol w="2353310"/>
                <a:gridCol w="1720850"/>
                <a:gridCol w="1165860"/>
                <a:gridCol w="1166495"/>
                <a:gridCol w="1165225"/>
                <a:gridCol w="1165860"/>
              </a:tblGrid>
              <a:tr h="836930">
                <a:tc gridSpan="3"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>
                          <a:solidFill>
                            <a:srgbClr val="000000"/>
                          </a:solidFill>
                        </a:rPr>
                        <a:t>课程报告</a:t>
                      </a:r>
                      <a:endParaRPr lang="zh-CN" altLang="en-US" sz="16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>
                          <a:solidFill>
                            <a:srgbClr val="000000"/>
                          </a:solidFill>
                        </a:rPr>
                        <a:t>创新实践</a:t>
                      </a:r>
                      <a:endParaRPr lang="zh-CN" altLang="en-US" sz="16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>
                          <a:solidFill>
                            <a:srgbClr val="000000"/>
                          </a:solidFill>
                        </a:rPr>
                        <a:t>毕业设计</a:t>
                      </a:r>
                      <a:endParaRPr lang="zh-CN" altLang="en-US" sz="16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1054735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>
                          <a:solidFill>
                            <a:srgbClr val="000000"/>
                          </a:solidFill>
                        </a:rPr>
                        <a:t>23 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</a:rPr>
                        <a:t>医学人工智能导论</a:t>
                      </a:r>
                      <a:endParaRPr lang="zh-CN" altLang="en-US" sz="16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>
                          <a:solidFill>
                            <a:srgbClr val="000000"/>
                          </a:solidFill>
                        </a:rPr>
                        <a:t>23 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</a:rPr>
                        <a:t>人工智能导论</a:t>
                      </a:r>
                      <a:endParaRPr lang="zh-CN" altLang="en-US" sz="16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>
                          <a:solidFill>
                            <a:srgbClr val="000000"/>
                          </a:solidFill>
                        </a:rPr>
                        <a:t>22 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</a:rPr>
                        <a:t>人工智能导论</a:t>
                      </a:r>
                      <a:endParaRPr lang="zh-CN" altLang="en-US" sz="16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>
                          <a:solidFill>
                            <a:srgbClr val="000000"/>
                          </a:solidFill>
                        </a:rPr>
                        <a:t>22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</a:rPr>
                        <a:t>春</a:t>
                      </a:r>
                      <a:endParaRPr lang="zh-CN" altLang="en-US" sz="16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>
                          <a:solidFill>
                            <a:srgbClr val="000000"/>
                          </a:solidFill>
                        </a:rPr>
                        <a:t>23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</a:rPr>
                        <a:t>届刘老师</a:t>
                      </a:r>
                      <a:endParaRPr lang="zh-CN" altLang="en-US" sz="1600">
                        <a:solidFill>
                          <a:srgbClr val="000000"/>
                        </a:solidFill>
                      </a:endParaRPr>
                    </a:p>
                    <a:p>
                      <a:pPr algn="ctr" fontAlgn="ctr" latinLnBrk="0"/>
                      <a:r>
                        <a:rPr lang="en-US" altLang="zh-CN" sz="1600">
                          <a:solidFill>
                            <a:srgbClr val="000000"/>
                          </a:solidFill>
                        </a:rPr>
                        <a:t>supervisor</a:t>
                      </a:r>
                      <a:endParaRPr lang="en-US" altLang="zh-CN" sz="16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>
                          <a:solidFill>
                            <a:srgbClr val="000000"/>
                          </a:solidFill>
                        </a:rPr>
                        <a:t>23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sym typeface="+mn-ea"/>
                        </a:rPr>
                        <a:t>届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</a:rPr>
                        <a:t>刘老师</a:t>
                      </a:r>
                      <a:endParaRPr lang="zh-CN" altLang="en-US" sz="1600">
                        <a:solidFill>
                          <a:srgbClr val="000000"/>
                        </a:solidFill>
                      </a:endParaRPr>
                    </a:p>
                    <a:p>
                      <a:pPr algn="ctr" fontAlgn="ctr" latinLnBrk="0"/>
                      <a:r>
                        <a:rPr lang="en-US" altLang="zh-CN" sz="1600">
                          <a:solidFill>
                            <a:srgbClr val="000000"/>
                          </a:solidFill>
                        </a:rPr>
                        <a:t>inspector</a:t>
                      </a:r>
                      <a:endParaRPr lang="en-US" altLang="zh-CN" sz="16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>
                          <a:solidFill>
                            <a:srgbClr val="000000"/>
                          </a:solidFill>
                        </a:rPr>
                        <a:t>24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sym typeface="+mn-ea"/>
                        </a:rPr>
                        <a:t>届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</a:rPr>
                        <a:t>刘老师</a:t>
                      </a:r>
                      <a:endParaRPr lang="zh-CN" altLang="en-US" sz="1600">
                        <a:solidFill>
                          <a:srgbClr val="000000"/>
                        </a:solidFill>
                      </a:endParaRPr>
                    </a:p>
                    <a:p>
                      <a:pPr algn="ctr" fontAlgn="ctr" latinLnBrk="0"/>
                      <a:r>
                        <a:rPr lang="en-US" altLang="zh-CN" sz="1600">
                          <a:solidFill>
                            <a:srgbClr val="000000"/>
                          </a:solidFill>
                          <a:sym typeface="+mn-ea"/>
                        </a:rPr>
                        <a:t>inspector</a:t>
                      </a:r>
                      <a:endParaRPr lang="zh-CN" altLang="en-US" sz="16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111760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>
                          <a:solidFill>
                            <a:srgbClr val="FFC000"/>
                          </a:solidFill>
                        </a:rPr>
                        <a:t>综述</a:t>
                      </a:r>
                      <a:endParaRPr lang="zh-CN" altLang="en-US" sz="1600">
                        <a:solidFill>
                          <a:srgbClr val="FFC000"/>
                        </a:solidFill>
                      </a:endParaRPr>
                    </a:p>
                    <a:p>
                      <a:pPr algn="ctr" fontAlgn="ctr" latinLnBrk="0"/>
                      <a:r>
                        <a:rPr lang="en-US" altLang="zh-CN" sz="1600">
                          <a:solidFill>
                            <a:srgbClr val="FFC000"/>
                          </a:solidFill>
                        </a:rPr>
                        <a:t>16</a:t>
                      </a:r>
                      <a:r>
                        <a:rPr lang="zh-CN" altLang="en-US" sz="1600">
                          <a:solidFill>
                            <a:srgbClr val="FFC000"/>
                          </a:solidFill>
                        </a:rPr>
                        <a:t>份</a:t>
                      </a:r>
                      <a:endParaRPr lang="zh-CN" altLang="en-US" sz="160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>
                          <a:solidFill>
                            <a:srgbClr val="FFC000"/>
                          </a:solidFill>
                        </a:rPr>
                        <a:t>项目报告与综述</a:t>
                      </a:r>
                      <a:endParaRPr lang="zh-CN" altLang="en-US" sz="1600">
                        <a:solidFill>
                          <a:srgbClr val="FFC000"/>
                        </a:solidFill>
                      </a:endParaRPr>
                    </a:p>
                    <a:p>
                      <a:pPr algn="ctr" fontAlgn="ctr" latinLnBrk="0"/>
                      <a:r>
                        <a:rPr lang="en-US" altLang="zh-CN" sz="1600">
                          <a:solidFill>
                            <a:srgbClr val="FFC000"/>
                          </a:solidFill>
                        </a:rPr>
                        <a:t>22</a:t>
                      </a:r>
                      <a:r>
                        <a:rPr lang="zh-CN" altLang="en-US" sz="1600">
                          <a:solidFill>
                            <a:srgbClr val="FFC000"/>
                          </a:solidFill>
                        </a:rPr>
                        <a:t>份</a:t>
                      </a:r>
                      <a:endParaRPr lang="zh-CN" altLang="en-US" sz="160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>
                          <a:solidFill>
                            <a:srgbClr val="92D050"/>
                          </a:solidFill>
                          <a:sym typeface="+mn-ea"/>
                        </a:rPr>
                        <a:t>项目报告与综述</a:t>
                      </a:r>
                      <a:endParaRPr lang="en-US" altLang="zh-CN" sz="1600">
                        <a:solidFill>
                          <a:srgbClr val="92D050"/>
                        </a:solidFill>
                        <a:sym typeface="+mn-ea"/>
                      </a:endParaRPr>
                    </a:p>
                    <a:p>
                      <a:pPr algn="ctr" fontAlgn="ctr" latinLnBrk="0"/>
                      <a:r>
                        <a:rPr lang="en-US" altLang="zh-CN" sz="1600">
                          <a:solidFill>
                            <a:srgbClr val="92D050"/>
                          </a:solidFill>
                        </a:rPr>
                        <a:t>25</a:t>
                      </a:r>
                      <a:r>
                        <a:rPr lang="zh-CN" altLang="en-US" sz="1600">
                          <a:solidFill>
                            <a:srgbClr val="92D050"/>
                          </a:solidFill>
                        </a:rPr>
                        <a:t>份</a:t>
                      </a:r>
                      <a:endParaRPr lang="zh-CN" altLang="en-US" sz="1600">
                        <a:solidFill>
                          <a:srgbClr val="92D050"/>
                        </a:solidFill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>
                          <a:solidFill>
                            <a:srgbClr val="FFC000"/>
                          </a:solidFill>
                        </a:rPr>
                        <a:t>13</a:t>
                      </a:r>
                      <a:r>
                        <a:rPr lang="zh-CN" altLang="en-US" sz="1600">
                          <a:solidFill>
                            <a:srgbClr val="FFC000"/>
                          </a:solidFill>
                        </a:rPr>
                        <a:t>份</a:t>
                      </a:r>
                      <a:endParaRPr lang="zh-CN" altLang="en-US" sz="160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>
                          <a:solidFill>
                            <a:srgbClr val="000000"/>
                          </a:solidFill>
                        </a:rPr>
                        <a:t>17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</a:rPr>
                        <a:t>份</a:t>
                      </a:r>
                      <a:endParaRPr lang="zh-CN" altLang="en-US" sz="16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>
                          <a:solidFill>
                            <a:srgbClr val="000000"/>
                          </a:solidFill>
                        </a:rPr>
                        <a:t>23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</a:rPr>
                        <a:t>份</a:t>
                      </a:r>
                      <a:endParaRPr lang="zh-CN" altLang="en-US" sz="16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>
                          <a:solidFill>
                            <a:srgbClr val="000000"/>
                          </a:solidFill>
                        </a:rPr>
                        <a:t>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</a:rPr>
                        <a:t>份</a:t>
                      </a:r>
                      <a:endParaRPr lang="zh-CN" altLang="en-US" sz="16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836930">
                <a:tc gridSpan="3"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>
                          <a:solidFill>
                            <a:srgbClr val="000000"/>
                          </a:solidFill>
                        </a:rPr>
                        <a:t>65</a:t>
                      </a:r>
                      <a:endParaRPr lang="en-US" altLang="zh-CN" sz="16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>
                          <a:solidFill>
                            <a:srgbClr val="000000"/>
                          </a:solidFill>
                        </a:rPr>
                        <a:t>13</a:t>
                      </a:r>
                      <a:endParaRPr lang="en-US" altLang="zh-CN" sz="16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>
                          <a:solidFill>
                            <a:srgbClr val="000000"/>
                          </a:solidFill>
                        </a:rPr>
                        <a:t>60</a:t>
                      </a:r>
                      <a:endParaRPr lang="en-US" altLang="zh-CN" sz="160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4775739"/>
              <a:ext cx="12147952" cy="208226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28" y="5316522"/>
              <a:ext cx="5000803" cy="14028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/>
            <a:srcRect l="13807"/>
            <a:stretch>
              <a:fillRect/>
            </a:stretch>
          </p:blipFill>
          <p:spPr>
            <a:xfrm>
              <a:off x="5036031" y="5316522"/>
              <a:ext cx="4310335" cy="140281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2"/>
            <a:srcRect l="11337" r="31759"/>
            <a:stretch>
              <a:fillRect/>
            </a:stretch>
          </p:blipFill>
          <p:spPr>
            <a:xfrm flipH="1">
              <a:off x="9346366" y="5316522"/>
              <a:ext cx="2845634" cy="140281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28" y="0"/>
              <a:ext cx="2350259" cy="609406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35" y="-467995"/>
            <a:ext cx="1545590" cy="1545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2150" y="670560"/>
            <a:ext cx="10808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200" dirty="0">
                <a:sym typeface="+mn-ea"/>
              </a:rPr>
              <a:t>1.2 </a:t>
            </a:r>
            <a:r>
              <a:rPr lang="zh-CN" altLang="en-US" sz="3200" dirty="0">
                <a:sym typeface="+mn-ea"/>
              </a:rPr>
              <a:t>数据集处理</a:t>
            </a:r>
            <a:endParaRPr lang="zh-CN" altLang="en-US" sz="3200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2150" y="1315085"/>
            <a:ext cx="4695825" cy="4661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b="1" dirty="0"/>
              <a:t>1. </a:t>
            </a:r>
            <a:r>
              <a:rPr lang="zh-CN" altLang="en-US" b="1" dirty="0"/>
              <a:t>文本</a:t>
            </a:r>
            <a:r>
              <a:rPr lang="zh-CN" altLang="en-US" b="1" dirty="0"/>
              <a:t>提取</a:t>
            </a:r>
            <a:endParaRPr lang="zh-CN" altLang="en-US" b="1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筛选可用报告，去除不必要的代码、</a:t>
            </a:r>
            <a:r>
              <a:rPr lang="en-US" altLang="zh-CN" dirty="0">
                <a:sym typeface="+mn-ea"/>
              </a:rPr>
              <a:t>PPT</a:t>
            </a:r>
            <a:r>
              <a:rPr lang="zh-CN" altLang="en-US" dirty="0">
                <a:sym typeface="+mn-ea"/>
              </a:rPr>
              <a:t>演示、引用文献等，统一文件格式</a:t>
            </a:r>
            <a:endParaRPr lang="zh-CN" altLang="en-US" dirty="0"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对筛选出的</a:t>
            </a:r>
            <a:r>
              <a:rPr lang="en-US" altLang="zh-CN" dirty="0">
                <a:sym typeface="+mn-ea"/>
              </a:rPr>
              <a:t>PDF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Word</a:t>
            </a:r>
            <a:r>
              <a:rPr lang="zh-CN" altLang="en-US" dirty="0">
                <a:sym typeface="+mn-ea"/>
              </a:rPr>
              <a:t>报告进行文字提取，去除页面布局和格式的影响</a:t>
            </a:r>
            <a:endParaRPr lang="zh-CN" altLang="en-US" dirty="0"/>
          </a:p>
          <a:p>
            <a:pPr marL="342900" indent="-342900" fontAlgn="auto">
              <a:lnSpc>
                <a:spcPct val="150000"/>
              </a:lnSpc>
              <a:buAutoNum type="arabicPeriod"/>
            </a:pPr>
            <a:endParaRPr lang="zh-CN" altLang="en-US" b="1" dirty="0"/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b="1" dirty="0"/>
              <a:t>2. </a:t>
            </a:r>
            <a:r>
              <a:rPr lang="zh-CN" altLang="en-US" b="1" dirty="0"/>
              <a:t>报告统计</a:t>
            </a:r>
            <a:endParaRPr lang="zh-CN" altLang="en-US" b="1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将每篇报告对应的学生学号、</a:t>
            </a:r>
            <a:r>
              <a:rPr lang="zh-CN" altLang="en-US" dirty="0"/>
              <a:t>年级和专业列表统计，以供后续分析使用</a:t>
            </a:r>
            <a:endParaRPr lang="en-US" altLang="zh-CN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根据定义好的评分标准，统计教师对每一部分内容的</a:t>
            </a:r>
            <a:r>
              <a:rPr lang="zh-CN" altLang="en-US" dirty="0"/>
              <a:t>量化打分</a:t>
            </a:r>
            <a:endParaRPr lang="en-US" altLang="zh-CN" dirty="0"/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4775739"/>
              <a:ext cx="12147952" cy="208226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28" y="5316522"/>
              <a:ext cx="5000803" cy="14028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/>
            <a:srcRect l="13807"/>
            <a:stretch>
              <a:fillRect/>
            </a:stretch>
          </p:blipFill>
          <p:spPr>
            <a:xfrm>
              <a:off x="5036031" y="5316522"/>
              <a:ext cx="4310335" cy="140281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2"/>
            <a:srcRect l="11337" r="31759"/>
            <a:stretch>
              <a:fillRect/>
            </a:stretch>
          </p:blipFill>
          <p:spPr>
            <a:xfrm flipH="1">
              <a:off x="9346366" y="5316522"/>
              <a:ext cx="2845634" cy="140281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28" y="0"/>
              <a:ext cx="2350259" cy="609406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35" y="-467995"/>
            <a:ext cx="1545590" cy="1545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2150" y="670560"/>
            <a:ext cx="10808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200" dirty="0"/>
              <a:t>2.1</a:t>
            </a:r>
            <a:r>
              <a:rPr lang="en-US" altLang="zh-CN" sz="3200" dirty="0">
                <a:sym typeface="+mn-ea"/>
              </a:rPr>
              <a:t> </a:t>
            </a:r>
            <a:r>
              <a:rPr lang="zh-CN" altLang="en-US" sz="3200" dirty="0">
                <a:sym typeface="+mn-ea"/>
              </a:rPr>
              <a:t>评估方法</a:t>
            </a:r>
            <a:endParaRPr lang="zh-CN" altLang="en-US" sz="3200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10357" y="1450140"/>
            <a:ext cx="944650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多维度评分方法</a:t>
            </a:r>
            <a:endParaRPr lang="en-US" altLang="zh-CN" b="1" dirty="0"/>
          </a:p>
          <a:p>
            <a:endParaRPr lang="zh-CN" altLang="en-US" b="1" dirty="0"/>
          </a:p>
          <a:p>
            <a:pPr>
              <a:buFont typeface="+mj-lt"/>
              <a:buAutoNum type="arabicPeriod"/>
            </a:pPr>
            <a:r>
              <a:rPr lang="zh-CN" altLang="en-US" b="1" dirty="0"/>
              <a:t>结构完整性</a:t>
            </a:r>
            <a:r>
              <a:rPr lang="zh-CN" altLang="en-US" dirty="0"/>
              <a:t>（</a:t>
            </a:r>
            <a:r>
              <a:rPr lang="en-US" altLang="zh-CN" dirty="0"/>
              <a:t>20%</a:t>
            </a:r>
            <a:r>
              <a:rPr lang="zh-CN" altLang="en-US" dirty="0"/>
              <a:t>）</a:t>
            </a:r>
            <a:endParaRPr lang="zh-CN" altLang="en-US" dirty="0"/>
          </a:p>
          <a:p>
            <a:pPr lvl="1"/>
            <a:r>
              <a:rPr lang="zh-CN" altLang="en-US" dirty="0"/>
              <a:t>报告的整体结构是否严谨，内容布局是否合理。需包含引言、方法、结果、讨论和结论部分。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zh-CN" altLang="en-US" b="1" dirty="0"/>
              <a:t>逻辑清晰度</a:t>
            </a:r>
            <a:r>
              <a:rPr lang="zh-CN" altLang="en-US" dirty="0"/>
              <a:t>（</a:t>
            </a:r>
            <a:r>
              <a:rPr lang="en-US" altLang="zh-CN" dirty="0"/>
              <a:t>20%</a:t>
            </a:r>
            <a:r>
              <a:rPr lang="zh-CN" altLang="en-US" dirty="0"/>
              <a:t>）</a:t>
            </a:r>
            <a:endParaRPr lang="zh-CN" altLang="en-US" dirty="0"/>
          </a:p>
          <a:p>
            <a:pPr lvl="1"/>
            <a:r>
              <a:rPr lang="zh-CN" altLang="en-US" dirty="0"/>
              <a:t>论证过程是否逻辑清晰，论点、论据和结论的表达是否准确，是否循序渐进。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zh-CN" altLang="en-US" b="1" dirty="0"/>
              <a:t>语言连贯性</a:t>
            </a:r>
            <a:r>
              <a:rPr lang="zh-CN" altLang="en-US" dirty="0"/>
              <a:t>（</a:t>
            </a:r>
            <a:r>
              <a:rPr lang="en-US" altLang="zh-CN" dirty="0"/>
              <a:t>20%</a:t>
            </a:r>
            <a:r>
              <a:rPr lang="zh-CN" altLang="en-US" dirty="0"/>
              <a:t>）</a:t>
            </a:r>
            <a:endParaRPr lang="zh-CN" altLang="en-US" dirty="0"/>
          </a:p>
          <a:p>
            <a:pPr lvl="1"/>
            <a:r>
              <a:rPr lang="zh-CN" altLang="en-US" dirty="0"/>
              <a:t>语言表达是否流畅，句子结构是否合理，避免因语病而影响理解。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zh-CN" altLang="en-US" b="1" dirty="0"/>
              <a:t>内容独特性与创新性</a:t>
            </a:r>
            <a:r>
              <a:rPr lang="zh-CN" altLang="en-US" dirty="0"/>
              <a:t>（</a:t>
            </a:r>
            <a:r>
              <a:rPr lang="en-US" altLang="zh-CN" dirty="0"/>
              <a:t>20%</a:t>
            </a:r>
            <a:r>
              <a:rPr lang="zh-CN" altLang="en-US" dirty="0"/>
              <a:t>）</a:t>
            </a:r>
            <a:endParaRPr lang="zh-CN" altLang="en-US" dirty="0"/>
          </a:p>
          <a:p>
            <a:pPr lvl="1"/>
            <a:r>
              <a:rPr lang="zh-CN" altLang="en-US" dirty="0"/>
              <a:t>是否展现独到见解和创新性，能够提出新观点或独立解决问题的能力。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zh-CN" altLang="en-US" b="1" dirty="0"/>
              <a:t>参考文献规范性</a:t>
            </a:r>
            <a:r>
              <a:rPr lang="zh-CN" altLang="en-US" dirty="0"/>
              <a:t>（</a:t>
            </a:r>
            <a:r>
              <a:rPr lang="en-US" altLang="zh-CN" dirty="0"/>
              <a:t>10%</a:t>
            </a:r>
            <a:r>
              <a:rPr lang="zh-CN" altLang="en-US" dirty="0"/>
              <a:t>）</a:t>
            </a:r>
            <a:endParaRPr lang="zh-CN" altLang="en-US" dirty="0"/>
          </a:p>
          <a:p>
            <a:pPr lvl="1"/>
            <a:r>
              <a:rPr lang="zh-CN" altLang="en-US" dirty="0"/>
              <a:t>引用文献的规范性和学术合理性，格式是否符合标准，文献覆盖是否全面。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zh-CN" altLang="en-US" b="1" dirty="0"/>
              <a:t>课程知识掌握度</a:t>
            </a:r>
            <a:r>
              <a:rPr lang="zh-CN" altLang="en-US" dirty="0"/>
              <a:t>（</a:t>
            </a:r>
            <a:r>
              <a:rPr lang="en-US" altLang="zh-CN" dirty="0"/>
              <a:t>10%</a:t>
            </a:r>
            <a:r>
              <a:rPr lang="zh-CN" altLang="en-US" dirty="0"/>
              <a:t>）</a:t>
            </a:r>
            <a:endParaRPr lang="zh-CN" altLang="en-US" dirty="0"/>
          </a:p>
          <a:p>
            <a:pPr lvl="1"/>
            <a:r>
              <a:rPr lang="zh-CN" altLang="en-US" dirty="0"/>
              <a:t>报告中对课程知识的应用与掌握情况，是否符合课程教学目标。</a:t>
            </a:r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4775739"/>
              <a:ext cx="12147952" cy="208226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28" y="5316522"/>
              <a:ext cx="5000803" cy="14028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/>
            <a:srcRect l="13807"/>
            <a:stretch>
              <a:fillRect/>
            </a:stretch>
          </p:blipFill>
          <p:spPr>
            <a:xfrm>
              <a:off x="5036031" y="5316522"/>
              <a:ext cx="4310335" cy="140281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2"/>
            <a:srcRect l="11337" r="31759"/>
            <a:stretch>
              <a:fillRect/>
            </a:stretch>
          </p:blipFill>
          <p:spPr>
            <a:xfrm flipH="1">
              <a:off x="9346366" y="5316522"/>
              <a:ext cx="2845634" cy="140281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28" y="0"/>
              <a:ext cx="2350259" cy="609406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35" y="-467995"/>
            <a:ext cx="1545590" cy="1545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2150" y="670560"/>
            <a:ext cx="10808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200" dirty="0"/>
              <a:t>2.2</a:t>
            </a:r>
            <a:r>
              <a:rPr lang="en-US" altLang="zh-CN" sz="3200" dirty="0">
                <a:sym typeface="+mn-ea"/>
              </a:rPr>
              <a:t> </a:t>
            </a:r>
            <a:r>
              <a:rPr lang="zh-CN" altLang="en-US" sz="3200" dirty="0">
                <a:sym typeface="+mn-ea"/>
              </a:rPr>
              <a:t>提示词</a:t>
            </a:r>
            <a:r>
              <a:rPr lang="zh-CN" altLang="en-US" sz="3200" dirty="0">
                <a:sym typeface="+mn-ea"/>
              </a:rPr>
              <a:t>设计</a:t>
            </a:r>
            <a:endParaRPr lang="zh-CN" altLang="en-US" sz="3200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5830" y="2423160"/>
            <a:ext cx="2590165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zh-CN" altLang="en-US" b="1" dirty="0"/>
              <a:t>加入语境背景</a:t>
            </a:r>
            <a:r>
              <a:rPr lang="en-US" altLang="zh-CN" b="1" dirty="0"/>
              <a:t>/</a:t>
            </a:r>
            <a:r>
              <a:rPr lang="zh-CN" altLang="en-US" b="1" dirty="0"/>
              <a:t>角色</a:t>
            </a:r>
            <a:endParaRPr lang="zh-CN" altLang="en-US" b="1" dirty="0"/>
          </a:p>
          <a:p>
            <a:pPr>
              <a:buFont typeface="+mj-lt"/>
              <a:buAutoNum type="arabicPeriod"/>
            </a:pPr>
            <a:endParaRPr lang="zh-CN" altLang="en-US" b="1" dirty="0"/>
          </a:p>
          <a:p>
            <a:pPr>
              <a:buFont typeface="+mj-lt"/>
              <a:buAutoNum type="arabicPeriod"/>
            </a:pPr>
            <a:r>
              <a:rPr lang="zh-CN" altLang="en-US" b="1" dirty="0"/>
              <a:t>词汇解释</a:t>
            </a:r>
            <a:endParaRPr lang="zh-CN" altLang="en-US" b="1" dirty="0"/>
          </a:p>
          <a:p>
            <a:pPr>
              <a:buFont typeface="+mj-lt"/>
              <a:buAutoNum type="arabicPeriod"/>
            </a:pPr>
            <a:endParaRPr lang="zh-CN" altLang="en-US" b="1" dirty="0"/>
          </a:p>
          <a:p>
            <a:pPr>
              <a:buFont typeface="+mj-lt"/>
              <a:buAutoNum type="arabicPeriod"/>
            </a:pPr>
            <a:r>
              <a:rPr lang="zh-CN" altLang="en-US" b="1" dirty="0"/>
              <a:t>模板输出</a:t>
            </a:r>
            <a:r>
              <a:rPr lang="en-US" altLang="zh-CN" b="1" dirty="0"/>
              <a:t>/</a:t>
            </a:r>
            <a:r>
              <a:rPr lang="zh-CN" altLang="en-US" b="1" dirty="0"/>
              <a:t>占位符</a:t>
            </a:r>
            <a:endParaRPr lang="zh-CN" altLang="en-US" b="1" dirty="0"/>
          </a:p>
          <a:p>
            <a:pPr>
              <a:buFont typeface="+mj-lt"/>
              <a:buAutoNum type="arabicPeriod"/>
            </a:pPr>
            <a:endParaRPr lang="zh-CN" altLang="en-US" b="1" dirty="0"/>
          </a:p>
          <a:p>
            <a:pPr>
              <a:buFont typeface="+mj-lt"/>
              <a:buAutoNum type="arabicPeriod"/>
            </a:pPr>
            <a:r>
              <a:rPr lang="zh-CN" altLang="en-US" b="1" dirty="0"/>
              <a:t>控制输出</a:t>
            </a:r>
            <a:r>
              <a:rPr lang="zh-CN" altLang="en-US" b="1" dirty="0"/>
              <a:t>冗余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36185" y="862330"/>
            <a:ext cx="6364605" cy="543687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4775739"/>
              <a:ext cx="12147952" cy="208226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28" y="5316522"/>
              <a:ext cx="5000803" cy="14028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/>
            <a:srcRect l="13807"/>
            <a:stretch>
              <a:fillRect/>
            </a:stretch>
          </p:blipFill>
          <p:spPr>
            <a:xfrm>
              <a:off x="5036031" y="5316522"/>
              <a:ext cx="4310335" cy="140281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2"/>
            <a:srcRect l="11337" r="31759"/>
            <a:stretch>
              <a:fillRect/>
            </a:stretch>
          </p:blipFill>
          <p:spPr>
            <a:xfrm flipH="1">
              <a:off x="9346366" y="5316522"/>
              <a:ext cx="2845634" cy="140281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28" y="0"/>
              <a:ext cx="2350259" cy="609406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35" y="-467995"/>
            <a:ext cx="1545590" cy="1545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2150" y="670560"/>
            <a:ext cx="10808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200" dirty="0"/>
              <a:t>2.2</a:t>
            </a:r>
            <a:r>
              <a:rPr lang="en-US" altLang="zh-CN" sz="3200" dirty="0">
                <a:sym typeface="+mn-ea"/>
              </a:rPr>
              <a:t> </a:t>
            </a:r>
            <a:r>
              <a:rPr lang="zh-CN" altLang="en-US" sz="3200" dirty="0">
                <a:sym typeface="+mn-ea"/>
              </a:rPr>
              <a:t>模型测试</a:t>
            </a:r>
            <a:endParaRPr lang="zh-CN" altLang="en-US" sz="3200" dirty="0">
              <a:sym typeface="+mn-ea"/>
            </a:endParaRPr>
          </a:p>
        </p:txBody>
      </p:sp>
      <p:pic>
        <p:nvPicPr>
          <p:cNvPr id="6" name="图片 5" descr="初步实验结果图表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6665" y="1409065"/>
            <a:ext cx="7094855" cy="458660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4775739"/>
              <a:ext cx="12147952" cy="208226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28" y="5316522"/>
              <a:ext cx="5000803" cy="14028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/>
            <a:srcRect l="13807"/>
            <a:stretch>
              <a:fillRect/>
            </a:stretch>
          </p:blipFill>
          <p:spPr>
            <a:xfrm>
              <a:off x="5036031" y="5316522"/>
              <a:ext cx="4310335" cy="140281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2"/>
            <a:srcRect l="11337" r="31759"/>
            <a:stretch>
              <a:fillRect/>
            </a:stretch>
          </p:blipFill>
          <p:spPr>
            <a:xfrm flipH="1">
              <a:off x="9346366" y="5316522"/>
              <a:ext cx="2845634" cy="140281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28" y="0"/>
              <a:ext cx="2350259" cy="609406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35" y="-467995"/>
            <a:ext cx="1545590" cy="1545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2150" y="670560"/>
            <a:ext cx="10808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200"/>
              <a:t>3</a:t>
            </a:r>
            <a:r>
              <a:rPr lang="en-US" altLang="zh-CN" sz="3200">
                <a:sym typeface="+mn-ea"/>
              </a:rPr>
              <a:t> </a:t>
            </a:r>
            <a:r>
              <a:rPr lang="zh-CN" altLang="en-US" sz="3200">
                <a:sym typeface="+mn-ea"/>
              </a:rPr>
              <a:t>评估方法</a:t>
            </a:r>
            <a:r>
              <a:rPr lang="zh-CN" altLang="en-US" sz="3200">
                <a:sym typeface="+mn-ea"/>
              </a:rPr>
              <a:t>提升</a:t>
            </a:r>
            <a:endParaRPr lang="zh-CN" altLang="en-US" sz="32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2150" y="1449070"/>
            <a:ext cx="10808335" cy="39706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457200" indent="-4572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/>
              <a:t>文本总结</a:t>
            </a:r>
            <a:endParaRPr lang="en-US" altLang="zh-CN" sz="2000" dirty="0"/>
          </a:p>
          <a:p>
            <a:pPr fontAlgn="auto">
              <a:lnSpc>
                <a:spcPct val="150000"/>
              </a:lnSpc>
            </a:pPr>
            <a:r>
              <a:rPr lang="zh-CN" altLang="en-US" sz="2000" dirty="0"/>
              <a:t>①使用 </a:t>
            </a:r>
            <a:r>
              <a:rPr lang="en-US" altLang="zh-CN" sz="2000" dirty="0"/>
              <a:t>Hugging Face </a:t>
            </a:r>
            <a:r>
              <a:rPr lang="zh-CN" altLang="en-US" sz="2000" dirty="0"/>
              <a:t>提供的 </a:t>
            </a:r>
            <a:r>
              <a:rPr lang="en-US" altLang="zh-CN" sz="2000" dirty="0"/>
              <a:t>BART </a:t>
            </a:r>
            <a:r>
              <a:rPr lang="zh-CN" altLang="en-US" sz="2000" dirty="0"/>
              <a:t>模型进行文本摘要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1100" dirty="0"/>
              <a:t>（</a:t>
            </a:r>
            <a:r>
              <a:rPr lang="en-US" altLang="zh-CN" sz="1100" dirty="0"/>
              <a:t>Bart</a:t>
            </a:r>
            <a:r>
              <a:rPr lang="zh-CN" altLang="en-US" sz="1100" dirty="0"/>
              <a:t>是</a:t>
            </a:r>
            <a:r>
              <a:rPr lang="zh-CN" altLang="pt-BR" sz="1100" dirty="0"/>
              <a:t>基于</a:t>
            </a:r>
            <a:r>
              <a:rPr lang="pt-BR" altLang="zh-CN" sz="1100" dirty="0"/>
              <a:t>Transformer</a:t>
            </a:r>
            <a:r>
              <a:rPr lang="zh-CN" altLang="en-US" sz="1100" dirty="0"/>
              <a:t>架构</a:t>
            </a:r>
            <a:r>
              <a:rPr lang="zh-CN" altLang="pt-BR" sz="1100" dirty="0"/>
              <a:t>的</a:t>
            </a:r>
            <a:r>
              <a:rPr lang="pt-BR" altLang="zh-CN" sz="1100" dirty="0"/>
              <a:t>Seq2Seq</a:t>
            </a:r>
            <a:r>
              <a:rPr lang="zh-CN" altLang="pt-BR" sz="1100" dirty="0"/>
              <a:t>模型</a:t>
            </a:r>
            <a:r>
              <a:rPr lang="zh-CN" altLang="en-US" sz="1100" dirty="0"/>
              <a:t>，结合了</a:t>
            </a:r>
            <a:r>
              <a:rPr lang="en-US" altLang="zh-CN" sz="1100" dirty="0"/>
              <a:t>BERT</a:t>
            </a:r>
            <a:r>
              <a:rPr lang="zh-CN" altLang="en-US" sz="1100" dirty="0"/>
              <a:t>和</a:t>
            </a:r>
            <a:r>
              <a:rPr lang="en-US" altLang="zh-CN" sz="1100" dirty="0"/>
              <a:t>GPT</a:t>
            </a:r>
            <a:r>
              <a:rPr lang="zh-CN" altLang="en-US" sz="1100" dirty="0"/>
              <a:t>的优点，既能够理解输入文本的深层语义，又具备强大的生成能力）</a:t>
            </a:r>
            <a:endParaRPr lang="en-US" altLang="zh-CN" sz="1100" dirty="0"/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对于英文报告，我们尝试使用 </a:t>
            </a:r>
            <a:r>
              <a:rPr lang="en-US" altLang="zh-CN" sz="2000" dirty="0" err="1"/>
              <a:t>bart</a:t>
            </a:r>
            <a:r>
              <a:rPr lang="en-US" altLang="zh-CN" sz="2000" dirty="0"/>
              <a:t>-large-</a:t>
            </a:r>
            <a:r>
              <a:rPr lang="en-US" altLang="zh-CN" sz="2000" dirty="0" err="1"/>
              <a:t>cnn</a:t>
            </a:r>
            <a:r>
              <a:rPr lang="en-US" altLang="zh-CN" sz="2000" dirty="0"/>
              <a:t> </a:t>
            </a:r>
            <a:r>
              <a:rPr lang="zh-CN" altLang="en-US" sz="2000" dirty="0"/>
              <a:t>模型进行文本总结</a:t>
            </a:r>
            <a:endParaRPr lang="en-US" altLang="zh-CN" sz="2000" dirty="0"/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对于中文报告，我们尝试使用 </a:t>
            </a:r>
            <a:r>
              <a:rPr lang="en-US" altLang="zh-CN" sz="2000" dirty="0"/>
              <a:t>mbart-large-50-many-to-many-mmt </a:t>
            </a:r>
            <a:r>
              <a:rPr lang="zh-CN" altLang="en-US" sz="2000" dirty="0"/>
              <a:t>模型进行文本总结</a:t>
            </a:r>
            <a:endParaRPr lang="en-US" altLang="zh-CN" sz="2000" dirty="0"/>
          </a:p>
          <a:p>
            <a:pPr fontAlgn="auto">
              <a:lnSpc>
                <a:spcPct val="150000"/>
              </a:lnSpc>
            </a:pPr>
            <a:endParaRPr lang="en-US" altLang="zh-CN" sz="2000" dirty="0"/>
          </a:p>
          <a:p>
            <a:pPr fontAlgn="auto">
              <a:lnSpc>
                <a:spcPct val="150000"/>
              </a:lnSpc>
            </a:pPr>
            <a:r>
              <a:rPr lang="zh-CN" altLang="en-US" sz="2000" dirty="0"/>
              <a:t>大致思路：</a:t>
            </a:r>
            <a:endParaRPr lang="en-US" altLang="zh-CN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按空行或换行符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将报告文本分割成若干小的段落。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对每个文本段落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分别生成摘要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，提取关键信息。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将所有段落的摘要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拼接起来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，形成最终的完整文本总结。 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4775739"/>
              <a:ext cx="12147952" cy="208226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28" y="5316522"/>
              <a:ext cx="5000803" cy="14028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/>
            <a:srcRect l="13807"/>
            <a:stretch>
              <a:fillRect/>
            </a:stretch>
          </p:blipFill>
          <p:spPr>
            <a:xfrm>
              <a:off x="5036031" y="5316522"/>
              <a:ext cx="4310335" cy="140281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2"/>
            <a:srcRect l="11337" r="31759"/>
            <a:stretch>
              <a:fillRect/>
            </a:stretch>
          </p:blipFill>
          <p:spPr>
            <a:xfrm flipH="1">
              <a:off x="9346366" y="5316522"/>
              <a:ext cx="2845634" cy="140281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28" y="0"/>
              <a:ext cx="2350259" cy="609406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35" y="-467995"/>
            <a:ext cx="1545590" cy="1545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2150" y="1449070"/>
            <a:ext cx="10808335" cy="39706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457200" indent="-4572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/>
              <a:t>文本总结</a:t>
            </a:r>
            <a:endParaRPr lang="en-US" altLang="zh-CN" sz="2000" dirty="0"/>
          </a:p>
          <a:p>
            <a:pPr fontAlgn="auto">
              <a:lnSpc>
                <a:spcPct val="150000"/>
              </a:lnSpc>
            </a:pPr>
            <a:r>
              <a:rPr lang="zh-CN" altLang="en-US" sz="2000" dirty="0"/>
              <a:t>①使用 </a:t>
            </a:r>
            <a:r>
              <a:rPr lang="en-US" altLang="zh-CN" sz="2000" dirty="0"/>
              <a:t>Hugging Face </a:t>
            </a:r>
            <a:r>
              <a:rPr lang="zh-CN" altLang="en-US" sz="2000" dirty="0"/>
              <a:t>提供的 </a:t>
            </a:r>
            <a:r>
              <a:rPr lang="en-US" altLang="zh-CN" sz="2000" dirty="0"/>
              <a:t>BART </a:t>
            </a:r>
            <a:r>
              <a:rPr lang="zh-CN" altLang="en-US" sz="2000" dirty="0"/>
              <a:t>模型进行文本摘要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1100" dirty="0"/>
              <a:t>（</a:t>
            </a:r>
            <a:r>
              <a:rPr lang="en-US" altLang="zh-CN" sz="1100" dirty="0"/>
              <a:t>Bart</a:t>
            </a:r>
            <a:r>
              <a:rPr lang="zh-CN" altLang="en-US" sz="1100" dirty="0"/>
              <a:t>是</a:t>
            </a:r>
            <a:r>
              <a:rPr lang="zh-CN" altLang="pt-BR" sz="1100" dirty="0"/>
              <a:t>基于</a:t>
            </a:r>
            <a:r>
              <a:rPr lang="pt-BR" altLang="zh-CN" sz="1100" dirty="0"/>
              <a:t>Transformer</a:t>
            </a:r>
            <a:r>
              <a:rPr lang="zh-CN" altLang="en-US" sz="1100" dirty="0"/>
              <a:t>架构</a:t>
            </a:r>
            <a:r>
              <a:rPr lang="zh-CN" altLang="pt-BR" sz="1100" dirty="0"/>
              <a:t>的</a:t>
            </a:r>
            <a:r>
              <a:rPr lang="pt-BR" altLang="zh-CN" sz="1100" dirty="0"/>
              <a:t>Seq2Seq</a:t>
            </a:r>
            <a:r>
              <a:rPr lang="zh-CN" altLang="pt-BR" sz="1100" dirty="0"/>
              <a:t>模型</a:t>
            </a:r>
            <a:r>
              <a:rPr lang="zh-CN" altLang="en-US" sz="1100" dirty="0"/>
              <a:t>，结合了</a:t>
            </a:r>
            <a:r>
              <a:rPr lang="en-US" altLang="zh-CN" sz="1100" dirty="0"/>
              <a:t>BERT</a:t>
            </a:r>
            <a:r>
              <a:rPr lang="zh-CN" altLang="en-US" sz="1100" dirty="0"/>
              <a:t>和</a:t>
            </a:r>
            <a:r>
              <a:rPr lang="en-US" altLang="zh-CN" sz="1100" dirty="0"/>
              <a:t>GPT</a:t>
            </a:r>
            <a:r>
              <a:rPr lang="zh-CN" altLang="en-US" sz="1100" dirty="0"/>
              <a:t>的优点，既能够理解输入文本的深层语义，又具备强大的生成能力）</a:t>
            </a:r>
            <a:endParaRPr lang="en-US" altLang="zh-CN" sz="1100" dirty="0"/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实验结果并不理想：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英文报告的生成结果会过分关注报告的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     </a:t>
            </a:r>
            <a:r>
              <a:rPr lang="zh-CN" altLang="en-US" sz="2000" b="1" dirty="0"/>
              <a:t>其中某几个部分</a:t>
            </a:r>
            <a:r>
              <a:rPr lang="zh-CN" altLang="en-US" sz="2000" dirty="0"/>
              <a:t>，而不是整体总结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中文报告的生成结果会出现</a:t>
            </a:r>
            <a:r>
              <a:rPr lang="zh-CN" altLang="en-US" sz="2000" b="1" dirty="0"/>
              <a:t>中英文混和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     </a:t>
            </a:r>
            <a:r>
              <a:rPr lang="zh-CN" altLang="en-US" sz="2000" dirty="0"/>
              <a:t>的情况，且会出现</a:t>
            </a:r>
            <a:r>
              <a:rPr lang="zh-CN" altLang="en-US" sz="2000" b="1" dirty="0"/>
              <a:t>重复的异常符号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 marL="457200" indent="-457200" fontAlgn="auto">
              <a:lnSpc>
                <a:spcPct val="150000"/>
              </a:lnSpc>
              <a:buFont typeface="+mj-lt"/>
              <a:buAutoNum type="arabicPeriod" startAt="2"/>
            </a:pP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370" y="2662103"/>
            <a:ext cx="4158927" cy="405722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2150" y="670560"/>
            <a:ext cx="10808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3200"/>
              <a:t>3</a:t>
            </a:r>
            <a:r>
              <a:rPr lang="en-US" altLang="zh-CN" sz="3200">
                <a:sym typeface="+mn-ea"/>
              </a:rPr>
              <a:t> </a:t>
            </a:r>
            <a:r>
              <a:rPr lang="zh-CN" altLang="en-US" sz="3200">
                <a:sym typeface="+mn-ea"/>
              </a:rPr>
              <a:t>评估方法</a:t>
            </a:r>
            <a:r>
              <a:rPr lang="zh-CN" altLang="en-US" sz="3200">
                <a:sym typeface="+mn-ea"/>
              </a:rPr>
              <a:t>提升</a:t>
            </a:r>
            <a:endParaRPr lang="zh-CN" altLang="en-US" sz="3200"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4775739"/>
              <a:ext cx="12147952" cy="208226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28" y="5316522"/>
              <a:ext cx="5000803" cy="14028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/>
            <a:srcRect l="13807"/>
            <a:stretch>
              <a:fillRect/>
            </a:stretch>
          </p:blipFill>
          <p:spPr>
            <a:xfrm>
              <a:off x="5036031" y="5316522"/>
              <a:ext cx="4310335" cy="140281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2"/>
            <a:srcRect l="11337" r="31759"/>
            <a:stretch>
              <a:fillRect/>
            </a:stretch>
          </p:blipFill>
          <p:spPr>
            <a:xfrm flipH="1">
              <a:off x="9346366" y="5316522"/>
              <a:ext cx="2845634" cy="140281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28" y="0"/>
              <a:ext cx="2350259" cy="609406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35" y="-467995"/>
            <a:ext cx="1545590" cy="1545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2150" y="1449070"/>
            <a:ext cx="10808335" cy="39706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457200" indent="-4572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/>
              <a:t>文本总结</a:t>
            </a:r>
            <a:endParaRPr lang="en-US" altLang="zh-CN" sz="2000" dirty="0"/>
          </a:p>
          <a:p>
            <a:pPr fontAlgn="auto">
              <a:lnSpc>
                <a:spcPct val="150000"/>
              </a:lnSpc>
            </a:pPr>
            <a:r>
              <a:rPr lang="zh-CN" altLang="en-US" sz="2000" dirty="0"/>
              <a:t>②使用向量数据库和 </a:t>
            </a:r>
            <a:r>
              <a:rPr lang="en-US" altLang="zh-CN" sz="2000" dirty="0" err="1"/>
              <a:t>LangChain</a:t>
            </a:r>
            <a:r>
              <a:rPr lang="en-US" altLang="zh-CN" sz="2000" dirty="0"/>
              <a:t> </a:t>
            </a:r>
            <a:r>
              <a:rPr lang="zh-CN" altLang="en-US" sz="2000" dirty="0"/>
              <a:t>结合进行文本摘要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实验思路：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 marL="457200" indent="-457200" fontAlgn="auto">
              <a:lnSpc>
                <a:spcPct val="150000"/>
              </a:lnSpc>
              <a:buFont typeface="+mj-lt"/>
              <a:buAutoNum type="arabicPeriod" startAt="2"/>
            </a:pPr>
            <a:endParaRPr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1292536" y="3429000"/>
            <a:ext cx="9329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zh-CN" altLang="en-US" sz="2000" dirty="0"/>
              <a:t>文本分割：使用 </a:t>
            </a:r>
            <a:r>
              <a:rPr lang="en-US" altLang="zh-CN" sz="2000" dirty="0" err="1"/>
              <a:t>RecursiveCharacterTextSplitter</a:t>
            </a:r>
            <a:r>
              <a:rPr lang="en-US" altLang="zh-CN" sz="2000" dirty="0"/>
              <a:t> </a:t>
            </a:r>
            <a:r>
              <a:rPr lang="zh-CN" altLang="en-US" sz="2000" dirty="0"/>
              <a:t>进行文本切分，设置合适的 </a:t>
            </a:r>
            <a:r>
              <a:rPr lang="en-US" altLang="zh-CN" sz="2000" dirty="0" err="1"/>
              <a:t>chunk_size</a:t>
            </a:r>
            <a:r>
              <a:rPr lang="en-US" altLang="zh-CN" sz="2000" dirty="0"/>
              <a:t> </a:t>
            </a:r>
            <a:r>
              <a:rPr lang="zh-CN" altLang="en-US" sz="2000" dirty="0"/>
              <a:t>和 </a:t>
            </a:r>
            <a:r>
              <a:rPr lang="en-US" altLang="zh-CN" sz="2000" dirty="0" err="1"/>
              <a:t>chunk_overlap</a:t>
            </a:r>
            <a:endParaRPr lang="en-US" altLang="zh-CN" sz="2000" dirty="0"/>
          </a:p>
          <a:p>
            <a:pPr marL="400050" indent="-400050">
              <a:buFont typeface="+mj-lt"/>
              <a:buAutoNum type="romanUcPeriod"/>
            </a:pPr>
            <a:r>
              <a:rPr lang="zh-CN" altLang="en-US" sz="2000" dirty="0"/>
              <a:t>生成摘要：利用 </a:t>
            </a:r>
            <a:r>
              <a:rPr lang="en-US" altLang="zh-CN" sz="2000" dirty="0" err="1"/>
              <a:t>ZhipuAI</a:t>
            </a:r>
            <a:r>
              <a:rPr lang="en-US" altLang="zh-CN" sz="2000" dirty="0"/>
              <a:t> </a:t>
            </a:r>
            <a:r>
              <a:rPr lang="zh-CN" altLang="en-US" sz="2000" dirty="0"/>
              <a:t>的 </a:t>
            </a:r>
            <a:r>
              <a:rPr lang="en-US" altLang="zh-CN" sz="2000" dirty="0"/>
              <a:t>GPT-4 </a:t>
            </a:r>
            <a:r>
              <a:rPr lang="zh-CN" altLang="en-US" sz="2000" dirty="0"/>
              <a:t>模型对每个文本段落分别生成摘要，提取关键信息</a:t>
            </a:r>
            <a:endParaRPr lang="en-US" altLang="zh-CN" sz="2000" dirty="0"/>
          </a:p>
          <a:p>
            <a:pPr marL="400050" indent="-400050">
              <a:buFont typeface="+mj-lt"/>
              <a:buAutoNum type="romanUcPeriod"/>
            </a:pPr>
            <a:r>
              <a:rPr lang="zh-CN" altLang="en-US" sz="2000" dirty="0"/>
              <a:t>构建向量数据库：将分割后的文本段落转换为向量，并存储在向量数据库中，便于后续检索</a:t>
            </a:r>
            <a:endParaRPr lang="en-US" altLang="zh-CN" sz="2000" dirty="0"/>
          </a:p>
          <a:p>
            <a:pPr marL="400050" indent="-400050">
              <a:buFont typeface="+mj-lt"/>
              <a:buAutoNum type="romanUcPeriod"/>
            </a:pPr>
            <a:r>
              <a:rPr lang="zh-CN" altLang="en-US" sz="2000" dirty="0"/>
              <a:t>问答测试</a:t>
            </a:r>
            <a:r>
              <a:rPr lang="en-US" altLang="zh-CN" sz="2000" dirty="0"/>
              <a:t>&amp;</a:t>
            </a:r>
            <a:r>
              <a:rPr lang="zh-CN" altLang="en-US" sz="2000" dirty="0"/>
              <a:t>结果保存：基于构建的向量数据库，进行问答测试以验证摘要的准确性和全面性，并将生成的摘要和问答结果保存到指定路径</a:t>
            </a:r>
            <a:endParaRPr lang="en-US" altLang="zh-CN" sz="2000" dirty="0"/>
          </a:p>
          <a:p>
            <a:pPr marL="400050" indent="-400050">
              <a:buFont typeface="+mj-lt"/>
              <a:buAutoNum type="romanUcPeriod"/>
            </a:pP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692150" y="670560"/>
            <a:ext cx="10808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200"/>
              <a:t>3</a:t>
            </a:r>
            <a:r>
              <a:rPr lang="en-US" altLang="zh-CN" sz="3200">
                <a:sym typeface="+mn-ea"/>
              </a:rPr>
              <a:t> </a:t>
            </a:r>
            <a:r>
              <a:rPr lang="zh-CN" altLang="en-US" sz="3200">
                <a:sym typeface="+mn-ea"/>
              </a:rPr>
              <a:t>评估方法</a:t>
            </a:r>
            <a:r>
              <a:rPr lang="zh-CN" altLang="en-US" sz="3200">
                <a:sym typeface="+mn-ea"/>
              </a:rPr>
              <a:t>提升</a:t>
            </a:r>
            <a:endParaRPr lang="zh-CN" altLang="en-US" sz="3200"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4775739"/>
              <a:ext cx="12147952" cy="208226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28" y="5316522"/>
              <a:ext cx="5000803" cy="14028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/>
            <a:srcRect l="13807"/>
            <a:stretch>
              <a:fillRect/>
            </a:stretch>
          </p:blipFill>
          <p:spPr>
            <a:xfrm>
              <a:off x="5036031" y="5316522"/>
              <a:ext cx="4310335" cy="140281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2"/>
            <a:srcRect l="11337" r="31759"/>
            <a:stretch>
              <a:fillRect/>
            </a:stretch>
          </p:blipFill>
          <p:spPr>
            <a:xfrm flipH="1">
              <a:off x="9346366" y="5316522"/>
              <a:ext cx="2845634" cy="140281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28" y="0"/>
              <a:ext cx="2350259" cy="609406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35" y="-467995"/>
            <a:ext cx="1545590" cy="1545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2150" y="1449070"/>
            <a:ext cx="10808335" cy="39706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457200" indent="-4572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/>
              <a:t>文本总结</a:t>
            </a:r>
            <a:endParaRPr lang="en-US" altLang="zh-CN" sz="2000" dirty="0"/>
          </a:p>
          <a:p>
            <a:pPr fontAlgn="auto">
              <a:lnSpc>
                <a:spcPct val="150000"/>
              </a:lnSpc>
            </a:pPr>
            <a:r>
              <a:rPr lang="zh-CN" altLang="en-US" sz="2000" dirty="0"/>
              <a:t>②使用向量数据库和 </a:t>
            </a:r>
            <a:r>
              <a:rPr lang="en-US" altLang="zh-CN" sz="2000" dirty="0" err="1"/>
              <a:t>LangChain</a:t>
            </a:r>
            <a:r>
              <a:rPr lang="en-US" altLang="zh-CN" sz="2000" dirty="0"/>
              <a:t> </a:t>
            </a:r>
            <a:r>
              <a:rPr lang="zh-CN" altLang="en-US" sz="2000" dirty="0"/>
              <a:t>结合进行文本摘要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 marL="457200" indent="-457200" fontAlgn="auto">
              <a:lnSpc>
                <a:spcPct val="150000"/>
              </a:lnSpc>
              <a:buFont typeface="+mj-lt"/>
              <a:buAutoNum type="arabicPeriod" startAt="2"/>
            </a:pP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119" y="2392680"/>
            <a:ext cx="5072667" cy="3964539"/>
          </a:xfrm>
          <a:prstGeom prst="rect">
            <a:avLst/>
          </a:prstGeom>
        </p:spPr>
      </p:pic>
      <p:sp>
        <p:nvSpPr>
          <p:cNvPr id="8" name="箭头: 右 7"/>
          <p:cNvSpPr/>
          <p:nvPr/>
        </p:nvSpPr>
        <p:spPr>
          <a:xfrm>
            <a:off x="5156221" y="4087259"/>
            <a:ext cx="1209437" cy="6016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777" y="2456218"/>
            <a:ext cx="4649668" cy="44653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2150" y="670560"/>
            <a:ext cx="10808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200"/>
              <a:t>3</a:t>
            </a:r>
            <a:r>
              <a:rPr lang="en-US" altLang="zh-CN" sz="3200">
                <a:sym typeface="+mn-ea"/>
              </a:rPr>
              <a:t> </a:t>
            </a:r>
            <a:r>
              <a:rPr lang="zh-CN" altLang="en-US" sz="3200">
                <a:sym typeface="+mn-ea"/>
              </a:rPr>
              <a:t>评估方法</a:t>
            </a:r>
            <a:r>
              <a:rPr lang="zh-CN" altLang="en-US" sz="3200">
                <a:sym typeface="+mn-ea"/>
              </a:rPr>
              <a:t>提升</a:t>
            </a:r>
            <a:endParaRPr lang="zh-CN" altLang="en-US" sz="3200"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4775739"/>
              <a:ext cx="12147952" cy="208226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28" y="5316522"/>
              <a:ext cx="5000803" cy="14028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/>
            <a:srcRect l="13807"/>
            <a:stretch>
              <a:fillRect/>
            </a:stretch>
          </p:blipFill>
          <p:spPr>
            <a:xfrm>
              <a:off x="5036031" y="5316522"/>
              <a:ext cx="4310335" cy="140281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2"/>
            <a:srcRect l="11337" r="31759"/>
            <a:stretch>
              <a:fillRect/>
            </a:stretch>
          </p:blipFill>
          <p:spPr>
            <a:xfrm flipH="1">
              <a:off x="9346366" y="5316522"/>
              <a:ext cx="2845634" cy="140281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28" y="0"/>
              <a:ext cx="2350259" cy="609406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35" y="-467995"/>
            <a:ext cx="1545590" cy="1545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2150" y="1449070"/>
            <a:ext cx="10808335" cy="39706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457200" indent="-4572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/>
              <a:t>文本总结</a:t>
            </a:r>
            <a:endParaRPr lang="en-US" altLang="zh-CN" sz="2000" dirty="0"/>
          </a:p>
          <a:p>
            <a:pPr fontAlgn="auto">
              <a:lnSpc>
                <a:spcPct val="150000"/>
              </a:lnSpc>
            </a:pPr>
            <a:r>
              <a:rPr lang="zh-CN" altLang="en-US" sz="2000" dirty="0"/>
              <a:t>②使用向量数据库和 </a:t>
            </a:r>
            <a:r>
              <a:rPr lang="en-US" altLang="zh-CN" sz="2000" dirty="0" err="1"/>
              <a:t>LangChain</a:t>
            </a:r>
            <a:r>
              <a:rPr lang="en-US" altLang="zh-CN" sz="2000" dirty="0"/>
              <a:t> </a:t>
            </a:r>
            <a:r>
              <a:rPr lang="zh-CN" altLang="en-US" sz="2000" dirty="0"/>
              <a:t>结合进行文本摘要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 marL="457200" indent="-457200" fontAlgn="auto">
              <a:lnSpc>
                <a:spcPct val="150000"/>
              </a:lnSpc>
              <a:buFont typeface="+mj-lt"/>
              <a:buAutoNum type="arabicPeriod" startAt="2"/>
            </a:pP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19" y="2922575"/>
            <a:ext cx="10555173" cy="16766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600" y="5263386"/>
            <a:ext cx="10402752" cy="92405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91515" y="255324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人工打分：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91515" y="483238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LLM</a:t>
            </a:r>
            <a:r>
              <a:rPr lang="zh-CN" altLang="en-US" dirty="0"/>
              <a:t>打分：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92150" y="670560"/>
            <a:ext cx="10808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200"/>
              <a:t>3</a:t>
            </a:r>
            <a:r>
              <a:rPr lang="en-US" altLang="zh-CN" sz="3200">
                <a:sym typeface="+mn-ea"/>
              </a:rPr>
              <a:t> </a:t>
            </a:r>
            <a:r>
              <a:rPr lang="zh-CN" altLang="en-US" sz="3200">
                <a:sym typeface="+mn-ea"/>
              </a:rPr>
              <a:t>评估方法</a:t>
            </a:r>
            <a:r>
              <a:rPr lang="zh-CN" altLang="en-US" sz="3200">
                <a:sym typeface="+mn-ea"/>
              </a:rPr>
              <a:t>提升</a:t>
            </a:r>
            <a:endParaRPr lang="zh-CN" altLang="en-US" sz="3200"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316522"/>
            <a:ext cx="5000803" cy="140281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"/>
          <a:srcRect l="13807"/>
          <a:stretch>
            <a:fillRect/>
          </a:stretch>
        </p:blipFill>
        <p:spPr>
          <a:xfrm>
            <a:off x="5000803" y="5316522"/>
            <a:ext cx="4310335" cy="140281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/>
          <a:srcRect l="11337" r="31759"/>
          <a:stretch>
            <a:fillRect/>
          </a:stretch>
        </p:blipFill>
        <p:spPr>
          <a:xfrm flipH="1">
            <a:off x="9311138" y="5316522"/>
            <a:ext cx="2845634" cy="140281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50259" cy="609406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775739"/>
              <a:ext cx="12147952" cy="208226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228" y="5316522"/>
              <a:ext cx="5000803" cy="14028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1"/>
            <a:srcRect l="13807"/>
            <a:stretch>
              <a:fillRect/>
            </a:stretch>
          </p:blipFill>
          <p:spPr>
            <a:xfrm>
              <a:off x="5036031" y="5316522"/>
              <a:ext cx="4310335" cy="140281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1"/>
            <a:srcRect l="11337" r="31759"/>
            <a:stretch>
              <a:fillRect/>
            </a:stretch>
          </p:blipFill>
          <p:spPr>
            <a:xfrm flipH="1">
              <a:off x="9346366" y="5316522"/>
              <a:ext cx="2845634" cy="140281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28" y="0"/>
              <a:ext cx="2350259" cy="609406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/>
        </p:nvSpPr>
        <p:spPr>
          <a:xfrm>
            <a:off x="1851249" y="2273935"/>
            <a:ext cx="349956" cy="451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2095693" y="3109747"/>
            <a:ext cx="879796" cy="57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latin typeface="苹方 细体" panose="020B0200000000000000" pitchFamily="34" charset="-122"/>
                <a:ea typeface="苹方 细体" panose="020B0200000000000000" pitchFamily="34" charset="-122"/>
              </a:rPr>
              <a:t>3</a:t>
            </a:r>
            <a:endParaRPr lang="en-US" altLang="zh-CN" sz="4800" dirty="0"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2975552" y="3122263"/>
            <a:ext cx="7017385" cy="575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lnSpc>
                <a:spcPct val="100000"/>
              </a:lnSpc>
              <a:buClrTx/>
              <a:buSzTx/>
              <a:buFontTx/>
            </a:pP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 Bold" panose="02020503050405090304" charset="0"/>
                <a:ea typeface="苹方 中等" panose="020B0400000000000000" pitchFamily="34" charset="-122"/>
                <a:cs typeface="Times New Roman Bold" panose="02020503050405090304" charset="0"/>
                <a:sym typeface="+mn-ea"/>
              </a:rPr>
              <a:t>      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 Bold" panose="02020503050405090304" charset="0"/>
                <a:ea typeface="苹方 中等" panose="020B0400000000000000" pitchFamily="34" charset="-122"/>
                <a:cs typeface="Times New Roman Bold" panose="02020503050405090304" charset="0"/>
                <a:sym typeface="+mn-ea"/>
              </a:rPr>
              <a:t>研究内容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 Bold" panose="02020503050405090304" charset="0"/>
              <a:ea typeface="苹方 中等" panose="020B0400000000000000" pitchFamily="34" charset="-122"/>
              <a:cs typeface="Times New Roman Bold" panose="02020503050405090304" charset="0"/>
              <a:sym typeface="+mn-ea"/>
            </a:endParaRPr>
          </a:p>
        </p:txBody>
      </p:sp>
      <p:sp>
        <p:nvSpPr>
          <p:cNvPr id="27" name="矩形 26"/>
          <p:cNvSpPr/>
          <p:nvPr>
            <p:custDataLst>
              <p:tags r:id="rId6"/>
            </p:custDataLst>
          </p:nvPr>
        </p:nvSpPr>
        <p:spPr>
          <a:xfrm>
            <a:off x="2096328" y="1188327"/>
            <a:ext cx="879796" cy="57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latin typeface="苹方 细体" panose="020B0200000000000000" pitchFamily="34" charset="-122"/>
                <a:ea typeface="苹方 细体" panose="020B0200000000000000" pitchFamily="34" charset="-122"/>
              </a:rPr>
              <a:t>1</a:t>
            </a:r>
            <a:endParaRPr lang="zh-CN" altLang="en-US" sz="4800" dirty="0"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28" name="矩形 27"/>
          <p:cNvSpPr/>
          <p:nvPr>
            <p:custDataLst>
              <p:tags r:id="rId7"/>
            </p:custDataLst>
          </p:nvPr>
        </p:nvSpPr>
        <p:spPr>
          <a:xfrm>
            <a:off x="2976187" y="1175353"/>
            <a:ext cx="7016750" cy="576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 Bold" panose="02020503050405090304" charset="0"/>
                <a:ea typeface="苹方 中等" panose="020B0400000000000000" pitchFamily="34" charset="-122"/>
                <a:cs typeface="Times New Roman Bold" panose="02020503050405090304" charset="0"/>
              </a:rPr>
              <a:t>      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 Bold" panose="02020503050405090304" charset="0"/>
                <a:ea typeface="苹方 中等" panose="020B0400000000000000" pitchFamily="34" charset="-122"/>
                <a:cs typeface="Times New Roman Bold" panose="02020503050405090304" charset="0"/>
              </a:rPr>
              <a:t>背景介绍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 Bold" panose="02020503050405090304" charset="0"/>
              <a:ea typeface="苹方 中等" panose="020B0400000000000000" pitchFamily="34" charset="-122"/>
              <a:cs typeface="Times New Roman Bold" panose="020205030504050903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0135" y="-467995"/>
            <a:ext cx="1545590" cy="154559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2095058" y="4098406"/>
            <a:ext cx="879796" cy="57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latin typeface="苹方 细体" panose="020B0200000000000000" pitchFamily="34" charset="-122"/>
                <a:ea typeface="苹方 细体" panose="020B0200000000000000" pitchFamily="34" charset="-122"/>
              </a:rPr>
              <a:t>4</a:t>
            </a:r>
            <a:endParaRPr lang="en-US" altLang="zh-CN" sz="4800" dirty="0"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2974854" y="4095702"/>
            <a:ext cx="7017385" cy="575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lnSpc>
                <a:spcPct val="100000"/>
              </a:lnSpc>
              <a:buClrTx/>
              <a:buSzTx/>
              <a:buFontTx/>
            </a:pP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 Bold" panose="02020503050405090304" charset="0"/>
                <a:ea typeface="苹方 中等" panose="020B0400000000000000" pitchFamily="34" charset="-122"/>
                <a:cs typeface="Times New Roman Bold" panose="02020503050405090304" charset="0"/>
                <a:sym typeface="+mn-ea"/>
              </a:rPr>
              <a:t>      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 Bold" panose="02020503050405090304" charset="0"/>
                <a:ea typeface="苹方 中等" panose="020B0400000000000000" pitchFamily="34" charset="-122"/>
                <a:cs typeface="Times New Roman Bold" panose="02020503050405090304" charset="0"/>
                <a:sym typeface="+mn-ea"/>
              </a:rPr>
              <a:t>总结与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 Bold" panose="02020503050405090304" charset="0"/>
                <a:ea typeface="苹方 中等" panose="020B0400000000000000" pitchFamily="34" charset="-122"/>
                <a:cs typeface="Times New Roman Bold" panose="02020503050405090304" charset="0"/>
                <a:sym typeface="+mn-ea"/>
              </a:rPr>
              <a:t>展望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 Bold" panose="02020503050405090304" charset="0"/>
              <a:ea typeface="苹方 中等" panose="020B0400000000000000" pitchFamily="34" charset="-122"/>
              <a:cs typeface="Times New Roman Bold" panose="02020503050405090304" charset="0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11"/>
            </p:custDataLst>
          </p:nvPr>
        </p:nvSpPr>
        <p:spPr>
          <a:xfrm>
            <a:off x="2095058" y="2149082"/>
            <a:ext cx="879796" cy="57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latin typeface="苹方 细体" panose="020B0200000000000000" pitchFamily="34" charset="-122"/>
                <a:ea typeface="苹方 细体" panose="020B0200000000000000" pitchFamily="34" charset="-122"/>
              </a:rPr>
              <a:t>2</a:t>
            </a:r>
            <a:endParaRPr lang="en-US" altLang="zh-CN" sz="4800" dirty="0"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4" name="矩形 3"/>
          <p:cNvSpPr/>
          <p:nvPr>
            <p:custDataLst>
              <p:tags r:id="rId12"/>
            </p:custDataLst>
          </p:nvPr>
        </p:nvSpPr>
        <p:spPr>
          <a:xfrm>
            <a:off x="2974917" y="2148808"/>
            <a:ext cx="7016750" cy="576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 Bold" panose="02020503050405090304" charset="0"/>
                <a:ea typeface="苹方 中等" panose="020B0400000000000000" pitchFamily="34" charset="-122"/>
                <a:cs typeface="Times New Roman Bold" panose="02020503050405090304" charset="0"/>
              </a:rPr>
              <a:t>      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 Bold" panose="02020503050405090304" charset="0"/>
                <a:ea typeface="苹方 中等" panose="020B0400000000000000" pitchFamily="34" charset="-122"/>
                <a:cs typeface="Times New Roman Bold" panose="02020503050405090304" charset="0"/>
              </a:rPr>
              <a:t>相关工作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 Bold" panose="02020503050405090304" charset="0"/>
              <a:ea typeface="苹方 中等" panose="020B0400000000000000" pitchFamily="34" charset="-122"/>
              <a:cs typeface="Times New Roman Bold" panose="02020503050405090304" charset="0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4775739"/>
              <a:ext cx="12147952" cy="208226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28" y="5316522"/>
              <a:ext cx="5000803" cy="14028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/>
            <a:srcRect l="13807"/>
            <a:stretch>
              <a:fillRect/>
            </a:stretch>
          </p:blipFill>
          <p:spPr>
            <a:xfrm>
              <a:off x="5036031" y="5316522"/>
              <a:ext cx="4310335" cy="140281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2"/>
            <a:srcRect l="11337" r="31759"/>
            <a:stretch>
              <a:fillRect/>
            </a:stretch>
          </p:blipFill>
          <p:spPr>
            <a:xfrm flipH="1">
              <a:off x="9346366" y="5316522"/>
              <a:ext cx="2845634" cy="140281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28" y="0"/>
              <a:ext cx="2350259" cy="609406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35" y="-467995"/>
            <a:ext cx="1545590" cy="1545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2150" y="1449070"/>
            <a:ext cx="2633980" cy="39706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 fontAlgn="auto">
              <a:lnSpc>
                <a:spcPct val="150000"/>
              </a:lnSpc>
              <a:buFont typeface="+mj-lt"/>
              <a:buNone/>
            </a:pPr>
            <a:r>
              <a:rPr lang="en-US" altLang="zh-CN" sz="2000" dirty="0"/>
              <a:t>2. </a:t>
            </a:r>
            <a:r>
              <a:rPr lang="zh-CN" altLang="en-US" sz="2000" dirty="0"/>
              <a:t>模型微调</a:t>
            </a:r>
            <a:endParaRPr lang="zh-CN" altLang="en-US" sz="2000" dirty="0"/>
          </a:p>
          <a:p>
            <a:pPr lvl="1" indent="0" fontAlgn="auto">
              <a:lnSpc>
                <a:spcPct val="150000"/>
              </a:lnSpc>
              <a:buFont typeface="+mj-lt"/>
              <a:buNone/>
            </a:pPr>
            <a:r>
              <a:rPr lang="zh-CN" altLang="en-US" sz="2000" dirty="0"/>
              <a:t>利用文本及教师打分，进行少样本学习</a:t>
            </a:r>
            <a:endParaRPr lang="zh-CN" altLang="en-US" sz="2000" dirty="0"/>
          </a:p>
        </p:txBody>
      </p:sp>
      <p:pic>
        <p:nvPicPr>
          <p:cNvPr id="6" name="图片 5" descr="646134d98c90b3c5380c4dbc5c1362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975" y="2229485"/>
            <a:ext cx="8244205" cy="38671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2150" y="670560"/>
            <a:ext cx="10808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200"/>
              <a:t>3</a:t>
            </a:r>
            <a:r>
              <a:rPr lang="en-US" altLang="zh-CN" sz="3200">
                <a:sym typeface="+mn-ea"/>
              </a:rPr>
              <a:t> </a:t>
            </a:r>
            <a:r>
              <a:rPr lang="zh-CN" altLang="en-US" sz="3200">
                <a:sym typeface="+mn-ea"/>
              </a:rPr>
              <a:t>评估方法</a:t>
            </a:r>
            <a:r>
              <a:rPr lang="zh-CN" altLang="en-US" sz="3200">
                <a:sym typeface="+mn-ea"/>
              </a:rPr>
              <a:t>提升</a:t>
            </a:r>
            <a:endParaRPr lang="zh-CN" altLang="en-US" sz="3200"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4775739"/>
              <a:ext cx="12147952" cy="208226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28" y="5316522"/>
              <a:ext cx="5000803" cy="14028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/>
            <a:srcRect l="13807"/>
            <a:stretch>
              <a:fillRect/>
            </a:stretch>
          </p:blipFill>
          <p:spPr>
            <a:xfrm>
              <a:off x="5036031" y="5316522"/>
              <a:ext cx="4310335" cy="140281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2"/>
            <a:srcRect l="11337" r="31759"/>
            <a:stretch>
              <a:fillRect/>
            </a:stretch>
          </p:blipFill>
          <p:spPr>
            <a:xfrm flipH="1">
              <a:off x="9346366" y="5316522"/>
              <a:ext cx="2845634" cy="140281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28" y="0"/>
              <a:ext cx="2350259" cy="609406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35" y="-467995"/>
            <a:ext cx="1545590" cy="1545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2150" y="1449070"/>
            <a:ext cx="2633980" cy="39706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 fontAlgn="auto">
              <a:lnSpc>
                <a:spcPct val="150000"/>
              </a:lnSpc>
              <a:buFont typeface="+mj-lt"/>
              <a:buNone/>
            </a:pPr>
            <a:r>
              <a:rPr lang="en-US" altLang="zh-CN" sz="2000" dirty="0"/>
              <a:t>2. </a:t>
            </a:r>
            <a:r>
              <a:rPr lang="zh-CN" altLang="en-US" sz="2000" dirty="0"/>
              <a:t>模型微调</a:t>
            </a:r>
            <a:endParaRPr lang="zh-CN" altLang="en-US" sz="2000" dirty="0"/>
          </a:p>
          <a:p>
            <a:pPr lvl="1" indent="0" fontAlgn="auto">
              <a:lnSpc>
                <a:spcPct val="150000"/>
              </a:lnSpc>
              <a:buFont typeface="+mj-lt"/>
              <a:buNone/>
            </a:pP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692150" y="670560"/>
            <a:ext cx="10808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200"/>
              <a:t>3</a:t>
            </a:r>
            <a:r>
              <a:rPr lang="en-US" altLang="zh-CN" sz="3200">
                <a:sym typeface="+mn-ea"/>
              </a:rPr>
              <a:t> </a:t>
            </a:r>
            <a:r>
              <a:rPr lang="zh-CN" altLang="en-US" sz="3200">
                <a:sym typeface="+mn-ea"/>
              </a:rPr>
              <a:t>评估方法</a:t>
            </a:r>
            <a:r>
              <a:rPr lang="zh-CN" altLang="en-US" sz="3200">
                <a:sym typeface="+mn-ea"/>
              </a:rPr>
              <a:t>提升</a:t>
            </a:r>
            <a:endParaRPr lang="zh-CN" altLang="en-US" sz="3200">
              <a:sym typeface="+mn-ea"/>
            </a:endParaRPr>
          </a:p>
        </p:txBody>
      </p:sp>
      <p:pic>
        <p:nvPicPr>
          <p:cNvPr id="2" name="图片 1" descr="SFTDatabas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060" y="2355850"/>
            <a:ext cx="8947150" cy="32829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4775739"/>
              <a:ext cx="12147952" cy="208226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28" y="5316522"/>
              <a:ext cx="5000803" cy="14028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/>
            <a:srcRect l="13807"/>
            <a:stretch>
              <a:fillRect/>
            </a:stretch>
          </p:blipFill>
          <p:spPr>
            <a:xfrm>
              <a:off x="5036031" y="5316522"/>
              <a:ext cx="4310335" cy="140281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2"/>
            <a:srcRect l="11337" r="31759"/>
            <a:stretch>
              <a:fillRect/>
            </a:stretch>
          </p:blipFill>
          <p:spPr>
            <a:xfrm flipH="1">
              <a:off x="9346366" y="5316522"/>
              <a:ext cx="2845634" cy="140281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28" y="0"/>
              <a:ext cx="2350259" cy="609406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35" y="-467995"/>
            <a:ext cx="1545590" cy="1545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2150" y="1449070"/>
            <a:ext cx="2633980" cy="39706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 fontAlgn="auto">
              <a:lnSpc>
                <a:spcPct val="150000"/>
              </a:lnSpc>
              <a:buFont typeface="+mj-lt"/>
              <a:buNone/>
            </a:pPr>
            <a:r>
              <a:rPr lang="en-US" altLang="zh-CN" sz="2000" dirty="0"/>
              <a:t>2. </a:t>
            </a:r>
            <a:r>
              <a:rPr lang="zh-CN" altLang="en-US" sz="2000" dirty="0"/>
              <a:t>模型微调</a:t>
            </a:r>
            <a:endParaRPr lang="zh-CN" altLang="en-US" sz="2000" dirty="0"/>
          </a:p>
          <a:p>
            <a:pPr lvl="1" indent="0" fontAlgn="auto">
              <a:lnSpc>
                <a:spcPct val="150000"/>
              </a:lnSpc>
              <a:buFont typeface="+mj-lt"/>
              <a:buNone/>
            </a:pP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692150" y="670560"/>
            <a:ext cx="10808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200"/>
              <a:t>3</a:t>
            </a:r>
            <a:r>
              <a:rPr lang="en-US" altLang="zh-CN" sz="3200">
                <a:sym typeface="+mn-ea"/>
              </a:rPr>
              <a:t> </a:t>
            </a:r>
            <a:r>
              <a:rPr lang="zh-CN" altLang="en-US" sz="3200">
                <a:sym typeface="+mn-ea"/>
              </a:rPr>
              <a:t>评估方法</a:t>
            </a:r>
            <a:r>
              <a:rPr lang="zh-CN" altLang="en-US" sz="3200">
                <a:sym typeface="+mn-ea"/>
              </a:rPr>
              <a:t>提升</a:t>
            </a:r>
            <a:endParaRPr lang="zh-CN" altLang="en-US" sz="3200">
              <a:sym typeface="+mn-ea"/>
            </a:endParaRPr>
          </a:p>
        </p:txBody>
      </p:sp>
      <p:pic>
        <p:nvPicPr>
          <p:cNvPr id="2" name="图片 1" descr="SFTConditio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050" y="2354580"/>
            <a:ext cx="9569450" cy="35115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4775739"/>
              <a:ext cx="12147952" cy="208226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28" y="5316522"/>
              <a:ext cx="5000803" cy="14028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/>
            <a:srcRect l="13807"/>
            <a:stretch>
              <a:fillRect/>
            </a:stretch>
          </p:blipFill>
          <p:spPr>
            <a:xfrm>
              <a:off x="5036031" y="5316522"/>
              <a:ext cx="4310335" cy="140281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2"/>
            <a:srcRect l="11337" r="31759"/>
            <a:stretch>
              <a:fillRect/>
            </a:stretch>
          </p:blipFill>
          <p:spPr>
            <a:xfrm flipH="1">
              <a:off x="9346366" y="5316522"/>
              <a:ext cx="2845634" cy="140281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28" y="0"/>
              <a:ext cx="2350259" cy="609406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35" y="-467995"/>
            <a:ext cx="1545590" cy="1545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2150" y="1449070"/>
            <a:ext cx="2633980" cy="39706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 fontAlgn="auto">
              <a:lnSpc>
                <a:spcPct val="150000"/>
              </a:lnSpc>
              <a:buFont typeface="+mj-lt"/>
              <a:buNone/>
            </a:pPr>
            <a:r>
              <a:rPr lang="en-US" altLang="zh-CN" sz="2000" dirty="0"/>
              <a:t>2. </a:t>
            </a:r>
            <a:r>
              <a:rPr lang="zh-CN" altLang="en-US" sz="2000" dirty="0"/>
              <a:t>模型微调</a:t>
            </a:r>
            <a:endParaRPr lang="zh-CN" altLang="en-US" sz="2000" dirty="0"/>
          </a:p>
          <a:p>
            <a:pPr lvl="1" indent="0" fontAlgn="auto">
              <a:lnSpc>
                <a:spcPct val="150000"/>
              </a:lnSpc>
              <a:buFont typeface="+mj-lt"/>
              <a:buNone/>
            </a:pP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692150" y="670560"/>
            <a:ext cx="10808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200"/>
              <a:t>3</a:t>
            </a:r>
            <a:r>
              <a:rPr lang="en-US" altLang="zh-CN" sz="3200">
                <a:sym typeface="+mn-ea"/>
              </a:rPr>
              <a:t> </a:t>
            </a:r>
            <a:r>
              <a:rPr lang="zh-CN" altLang="en-US" sz="3200">
                <a:sym typeface="+mn-ea"/>
              </a:rPr>
              <a:t>评估方法</a:t>
            </a:r>
            <a:r>
              <a:rPr lang="zh-CN" altLang="en-US" sz="3200">
                <a:sym typeface="+mn-ea"/>
              </a:rPr>
              <a:t>提升</a:t>
            </a:r>
            <a:endParaRPr lang="zh-CN" altLang="en-US" sz="3200">
              <a:sym typeface="+mn-ea"/>
            </a:endParaRPr>
          </a:p>
        </p:txBody>
      </p:sp>
      <p:pic>
        <p:nvPicPr>
          <p:cNvPr id="2" name="图片 1" descr="SF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0" y="2174240"/>
            <a:ext cx="9353550" cy="4038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4775739"/>
              <a:ext cx="12147952" cy="208226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28" y="5316522"/>
              <a:ext cx="5000803" cy="14028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/>
            <a:srcRect l="13807"/>
            <a:stretch>
              <a:fillRect/>
            </a:stretch>
          </p:blipFill>
          <p:spPr>
            <a:xfrm>
              <a:off x="5036031" y="5316522"/>
              <a:ext cx="4310335" cy="140281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2"/>
            <a:srcRect l="11337" r="31759"/>
            <a:stretch>
              <a:fillRect/>
            </a:stretch>
          </p:blipFill>
          <p:spPr>
            <a:xfrm flipH="1">
              <a:off x="9346366" y="5316522"/>
              <a:ext cx="2845634" cy="140281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28" y="0"/>
              <a:ext cx="2350259" cy="609406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35" y="-467995"/>
            <a:ext cx="1545590" cy="1545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2150" y="1449070"/>
            <a:ext cx="2633980" cy="39706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 fontAlgn="auto">
              <a:lnSpc>
                <a:spcPct val="150000"/>
              </a:lnSpc>
              <a:buFont typeface="+mj-lt"/>
              <a:buNone/>
            </a:pPr>
            <a:r>
              <a:rPr lang="en-US" altLang="zh-CN" sz="2000" dirty="0"/>
              <a:t>2. </a:t>
            </a:r>
            <a:r>
              <a:rPr lang="zh-CN" altLang="en-US" sz="2000" dirty="0"/>
              <a:t>模型微调</a:t>
            </a:r>
            <a:endParaRPr lang="zh-CN" altLang="en-US" sz="2000" dirty="0"/>
          </a:p>
          <a:p>
            <a:pPr lvl="1" indent="0" fontAlgn="auto">
              <a:lnSpc>
                <a:spcPct val="150000"/>
              </a:lnSpc>
              <a:buFont typeface="+mj-lt"/>
              <a:buNone/>
            </a:pP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692150" y="670560"/>
            <a:ext cx="10808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200"/>
              <a:t>3</a:t>
            </a:r>
            <a:r>
              <a:rPr lang="en-US" altLang="zh-CN" sz="3200">
                <a:sym typeface="+mn-ea"/>
              </a:rPr>
              <a:t> </a:t>
            </a:r>
            <a:r>
              <a:rPr lang="zh-CN" altLang="en-US" sz="3200">
                <a:sym typeface="+mn-ea"/>
              </a:rPr>
              <a:t>评估方法</a:t>
            </a:r>
            <a:r>
              <a:rPr lang="zh-CN" altLang="en-US" sz="3200">
                <a:sym typeface="+mn-ea"/>
              </a:rPr>
              <a:t>提升</a:t>
            </a:r>
            <a:endParaRPr lang="zh-CN" altLang="en-US" sz="3200">
              <a:sym typeface="+mn-ea"/>
            </a:endParaRPr>
          </a:p>
        </p:txBody>
      </p:sp>
      <p:pic>
        <p:nvPicPr>
          <p:cNvPr id="3" name="图片 2" descr="SFTResul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2425" y="1751330"/>
            <a:ext cx="8608060" cy="461772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4775739"/>
              <a:ext cx="12147952" cy="208226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28" y="5316522"/>
              <a:ext cx="5000803" cy="14028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/>
            <a:srcRect l="13807"/>
            <a:stretch>
              <a:fillRect/>
            </a:stretch>
          </p:blipFill>
          <p:spPr>
            <a:xfrm>
              <a:off x="5036031" y="5316522"/>
              <a:ext cx="4310335" cy="140281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2"/>
            <a:srcRect l="11337" r="31759"/>
            <a:stretch>
              <a:fillRect/>
            </a:stretch>
          </p:blipFill>
          <p:spPr>
            <a:xfrm flipH="1">
              <a:off x="9346366" y="5316522"/>
              <a:ext cx="2845634" cy="140281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28" y="0"/>
              <a:ext cx="2350259" cy="609406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35" y="-467995"/>
            <a:ext cx="1545590" cy="1545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2150" y="670560"/>
            <a:ext cx="10808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200"/>
              <a:t>4</a:t>
            </a:r>
            <a:r>
              <a:rPr lang="en-US" altLang="zh-CN" sz="3200">
                <a:sym typeface="+mn-ea"/>
              </a:rPr>
              <a:t> </a:t>
            </a:r>
            <a:r>
              <a:rPr lang="zh-CN" altLang="en-US" sz="3200">
                <a:sym typeface="+mn-ea"/>
              </a:rPr>
              <a:t>网页评估系统</a:t>
            </a:r>
            <a:endParaRPr lang="zh-CN" altLang="en-US" sz="32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2150" y="1449070"/>
            <a:ext cx="10808335" cy="39604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457200" indent="-457200" fontAlgn="auto">
              <a:lnSpc>
                <a:spcPct val="150000"/>
              </a:lnSpc>
              <a:buAutoNum type="arabicPeriod"/>
            </a:pPr>
            <a:endParaRPr lang="en-US" altLang="zh-CN" sz="2000" dirty="0"/>
          </a:p>
        </p:txBody>
      </p:sp>
      <p:pic>
        <p:nvPicPr>
          <p:cNvPr id="2" name="最终答辩网页演示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00810" y="1254125"/>
            <a:ext cx="9345930" cy="496506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31115" y="0"/>
            <a:ext cx="12192000" cy="6858000"/>
            <a:chOff x="0" y="0"/>
            <a:chExt cx="12192000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4775739"/>
              <a:ext cx="12147952" cy="208226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28" y="5316522"/>
              <a:ext cx="5000803" cy="14028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/>
            <a:srcRect l="13807"/>
            <a:stretch>
              <a:fillRect/>
            </a:stretch>
          </p:blipFill>
          <p:spPr>
            <a:xfrm>
              <a:off x="5036031" y="5316522"/>
              <a:ext cx="4310335" cy="140281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2"/>
            <a:srcRect l="11337" r="31759"/>
            <a:stretch>
              <a:fillRect/>
            </a:stretch>
          </p:blipFill>
          <p:spPr>
            <a:xfrm flipH="1">
              <a:off x="9346366" y="5316522"/>
              <a:ext cx="2845634" cy="140281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28" y="0"/>
              <a:ext cx="2350259" cy="609406"/>
            </a:xfrm>
            <a:prstGeom prst="rect">
              <a:avLst/>
            </a:prstGeom>
          </p:spPr>
        </p:pic>
      </p:grpSp>
      <p:sp>
        <p:nvSpPr>
          <p:cNvPr id="6" name="文本框 2"/>
          <p:cNvSpPr txBox="1"/>
          <p:nvPr/>
        </p:nvSpPr>
        <p:spPr>
          <a:xfrm>
            <a:off x="3443086" y="2874645"/>
            <a:ext cx="7984490" cy="9220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 Bold" panose="02020503050405090304" charset="0"/>
                <a:ea typeface="苹方 中等" panose="020B0400000000000000" pitchFamily="34" charset="-122"/>
                <a:cs typeface="Times New Roman Bold" panose="02020503050405090304" charset="0"/>
                <a:sym typeface="+mn-ea"/>
              </a:rPr>
              <a:t>总结与</a:t>
            </a:r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 Bold" panose="02020503050405090304" charset="0"/>
                <a:ea typeface="苹方 中等" panose="020B0400000000000000" pitchFamily="34" charset="-122"/>
                <a:cs typeface="Times New Roman Bold" panose="02020503050405090304" charset="0"/>
                <a:sym typeface="+mn-ea"/>
              </a:rPr>
              <a:t>展望</a:t>
            </a:r>
            <a:endParaRPr lang="zh-CN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 Bold" panose="02020503050405090304" charset="0"/>
              <a:ea typeface="苹方 中等" panose="020B0400000000000000" pitchFamily="34" charset="-122"/>
              <a:cs typeface="Times New Roman Bold" panose="02020503050405090304" charset="0"/>
              <a:sym typeface="+mn-ea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1440815" y="2874645"/>
            <a:ext cx="1506855" cy="9220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rPr>
              <a:t>5</a:t>
            </a:r>
            <a:endParaRPr lang="en-US" altLang="zh-CN" sz="5400" dirty="0">
              <a:solidFill>
                <a:schemeClr val="bg1"/>
              </a:solidFill>
              <a:latin typeface="汉仪丫丫体简" panose="02010604000101010101" pitchFamily="2" charset="-122"/>
              <a:ea typeface="汉仪丫丫体简" panose="02010604000101010101" pitchFamily="2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35" y="-467995"/>
            <a:ext cx="1545590" cy="15455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4775739"/>
              <a:ext cx="12147952" cy="208226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28" y="5316522"/>
              <a:ext cx="5000803" cy="14028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/>
            <a:srcRect l="13807"/>
            <a:stretch>
              <a:fillRect/>
            </a:stretch>
          </p:blipFill>
          <p:spPr>
            <a:xfrm>
              <a:off x="5036031" y="5316522"/>
              <a:ext cx="4310335" cy="140281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2"/>
            <a:srcRect l="11337" r="31759"/>
            <a:stretch>
              <a:fillRect/>
            </a:stretch>
          </p:blipFill>
          <p:spPr>
            <a:xfrm flipH="1">
              <a:off x="9346366" y="5316522"/>
              <a:ext cx="2845634" cy="140281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28" y="0"/>
              <a:ext cx="2350259" cy="609406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35" y="-467995"/>
            <a:ext cx="1545590" cy="1545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1515" y="670560"/>
            <a:ext cx="10808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/>
              <a:t>总结</a:t>
            </a:r>
            <a:endParaRPr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692150" y="1449070"/>
            <a:ext cx="10808335" cy="15703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457200" indent="-457200" fontAlgn="auto">
              <a:lnSpc>
                <a:spcPct val="150000"/>
              </a:lnSpc>
              <a:buAutoNum type="arabicPeriod"/>
            </a:pPr>
            <a:r>
              <a:rPr lang="zh-CN" altLang="en-US" sz="2000" dirty="0"/>
              <a:t>根据多维度评价指标设计提示词，使用不同大模型</a:t>
            </a:r>
            <a:r>
              <a:rPr lang="zh-CN" altLang="en-US" sz="2000" dirty="0"/>
              <a:t>测试</a:t>
            </a:r>
            <a:endParaRPr lang="zh-CN" altLang="en-US" sz="2000" dirty="0"/>
          </a:p>
          <a:p>
            <a:pPr marL="457200" indent="-457200" fontAlgn="auto">
              <a:lnSpc>
                <a:spcPct val="150000"/>
              </a:lnSpc>
              <a:buAutoNum type="arabicPeriod"/>
            </a:pPr>
            <a:r>
              <a:rPr lang="zh-CN" altLang="en-US" sz="2000" dirty="0"/>
              <a:t>同过文本总结等方式对评估效果进行</a:t>
            </a:r>
            <a:r>
              <a:rPr lang="zh-CN" altLang="en-US" sz="2000" dirty="0"/>
              <a:t>提升</a:t>
            </a:r>
            <a:endParaRPr lang="zh-CN" altLang="en-US" sz="2000" dirty="0"/>
          </a:p>
          <a:p>
            <a:pPr marL="457200" indent="-457200" fontAlgn="auto">
              <a:lnSpc>
                <a:spcPct val="150000"/>
              </a:lnSpc>
              <a:buAutoNum type="arabicPeriod"/>
            </a:pPr>
            <a:r>
              <a:rPr lang="zh-CN" altLang="en-US" sz="2000" dirty="0"/>
              <a:t>设计了可交互的网页</a:t>
            </a:r>
            <a:r>
              <a:rPr lang="zh-CN" altLang="en-US" sz="2000" dirty="0"/>
              <a:t>系统</a:t>
            </a:r>
            <a:endParaRPr lang="en-US" altLang="zh-CN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692150" y="3545840"/>
            <a:ext cx="10808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3200"/>
              <a:t>未来改进</a:t>
            </a:r>
            <a:endParaRPr lang="zh-CN" altLang="en-US" sz="3200"/>
          </a:p>
        </p:txBody>
      </p:sp>
      <p:sp>
        <p:nvSpPr>
          <p:cNvPr id="5" name="文本框 4"/>
          <p:cNvSpPr txBox="1"/>
          <p:nvPr/>
        </p:nvSpPr>
        <p:spPr>
          <a:xfrm>
            <a:off x="692150" y="4302760"/>
            <a:ext cx="10808335" cy="157035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457200" indent="-457200" fontAlgn="auto">
              <a:lnSpc>
                <a:spcPct val="150000"/>
              </a:lnSpc>
              <a:buAutoNum type="arabicPeriod"/>
            </a:pPr>
            <a:r>
              <a:rPr lang="zh-CN" altLang="en-US" sz="2000" dirty="0"/>
              <a:t>通过其它方式提升评估</a:t>
            </a:r>
            <a:r>
              <a:rPr lang="zh-CN" altLang="en-US" sz="2000" dirty="0"/>
              <a:t>效果</a:t>
            </a:r>
            <a:endParaRPr lang="zh-CN" altLang="en-US" sz="2000" dirty="0"/>
          </a:p>
          <a:p>
            <a:pPr marL="457200" indent="-457200" fontAlgn="auto">
              <a:lnSpc>
                <a:spcPct val="150000"/>
              </a:lnSpc>
              <a:buAutoNum type="arabicPeriod"/>
            </a:pPr>
            <a:r>
              <a:rPr lang="zh-CN" altLang="en-US" sz="2000" dirty="0"/>
              <a:t>分析具体得分和学生属性（年级、</a:t>
            </a:r>
            <a:r>
              <a:rPr lang="zh-CN" altLang="en-US" sz="2000" dirty="0"/>
              <a:t>专业）的相关性</a:t>
            </a:r>
            <a:endParaRPr lang="zh-CN" altLang="en-US" sz="2000" dirty="0"/>
          </a:p>
          <a:p>
            <a:pPr marL="457200" indent="-457200" fontAlgn="auto">
              <a:lnSpc>
                <a:spcPct val="150000"/>
              </a:lnSpc>
              <a:buAutoNum type="arabicPeriod"/>
            </a:pPr>
            <a:r>
              <a:rPr lang="zh-CN" altLang="en-US" sz="2000" dirty="0"/>
              <a:t>完善网页系统，多文件并发</a:t>
            </a:r>
            <a:r>
              <a:rPr lang="zh-CN" altLang="en-US" sz="2000" dirty="0"/>
              <a:t>请求</a:t>
            </a:r>
            <a:endParaRPr lang="zh-CN" altLang="en-US" sz="2000" dirty="0"/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1590" y="0"/>
            <a:ext cx="12192000" cy="6858000"/>
            <a:chOff x="0" y="0"/>
            <a:chExt cx="12192000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4775739"/>
              <a:ext cx="12147952" cy="208226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28" y="5316522"/>
              <a:ext cx="5000803" cy="14028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/>
            <a:srcRect l="13807"/>
            <a:stretch>
              <a:fillRect/>
            </a:stretch>
          </p:blipFill>
          <p:spPr>
            <a:xfrm>
              <a:off x="5036031" y="5316522"/>
              <a:ext cx="4310335" cy="140281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2"/>
            <a:srcRect l="11337" r="31759"/>
            <a:stretch>
              <a:fillRect/>
            </a:stretch>
          </p:blipFill>
          <p:spPr>
            <a:xfrm flipH="1">
              <a:off x="9346366" y="5316522"/>
              <a:ext cx="2845634" cy="140281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28" y="0"/>
              <a:ext cx="2350259" cy="609406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35" y="-467995"/>
            <a:ext cx="1545590" cy="15455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5025" y="609600"/>
            <a:ext cx="10515600" cy="759460"/>
          </a:xfrm>
        </p:spPr>
        <p:txBody>
          <a:bodyPr/>
          <a:lstStyle/>
          <a:p>
            <a:r>
              <a:rPr lang="zh-CN" altLang="en-US">
                <a:latin typeface="+mn-ea"/>
                <a:ea typeface="+mn-ea"/>
              </a:rPr>
              <a:t>引用文献</a:t>
            </a:r>
            <a:endParaRPr lang="zh-CN" altLang="en-US">
              <a:latin typeface="+mn-ea"/>
              <a:ea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000" dirty="0">
                <a:sym typeface="+mn-ea"/>
              </a:rPr>
              <a:t>翟洁,李艳豪,李彬彬,等.基于大语言模型的个性化实验报告评语自动生成与应用[J/OL].计算机工程,1-10[2024-11-09].https://doi.org/10.19678/j.issn.1000-3428.00EC0069593.</a:t>
            </a:r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薛嗣媛,周建设. 大语言模型在汉语写作智能评估中的应用研究[J]. 昆明学院学报,2024,46(2):10-22. DOI:10.14091/j.cnki.kmxyxb.2024.02.002.</a:t>
            </a:r>
            <a:endParaRPr lang="en-US" altLang="zh-CN" sz="1000" dirty="0"/>
          </a:p>
          <a:p>
            <a:r>
              <a:rPr lang="en-US" altLang="zh-CN" sz="1000" dirty="0"/>
              <a:t>Link, S., Mehrzad, M., &amp; Rahimi, M. (2022). Impact of automated writing evaluation on teacher feedback, student revision, and writing improvement. Computer Assisted Language Learning, 35(4), 605-634. doi:https://doi.org/10.1080/09588221.2020.1743323</a:t>
            </a:r>
            <a:endParaRPr lang="en-US" altLang="zh-CN" sz="1000" dirty="0"/>
          </a:p>
          <a:p>
            <a:r>
              <a:rPr lang="en-US" altLang="zh-CN" sz="1000" dirty="0"/>
              <a:t>Pankiewicz, M., &amp; Baker, R. S. (2023). Large language models (GPT) for automating feedback on programming assignments. Ithaca: Retrieved from https://www.proquest.com/working-papers/large-language-models-gpt-automating-feedback-on/docview/2832896659/se-2</a:t>
            </a:r>
            <a:endParaRPr lang="en-US" altLang="zh-CN" sz="1000" dirty="0"/>
          </a:p>
          <a:p>
            <a:r>
              <a:rPr lang="en-US" altLang="zh-CN" sz="1000" dirty="0"/>
              <a:t>A. Ramprasad and P. Sivakumar, "Context-Aware Summarization for PDF Documents using Large Language Models," 2024 International Conference on Expert Clouds and Applications (ICOECA), Bengaluru, India, 2024, pp. 186-191, doi: 10.1109/ICOECA62351.2024.00044. keywords: {Generative AI;Databases;Large language models;Text summarization;Portable document format;Vectors;Context modeling;OpenAI;Large Language Models (LLM);Gradio;Chroma Database (ChromaDB);LangChain},</a:t>
            </a:r>
            <a:endParaRPr lang="en-US" altLang="zh-CN" sz="1000" dirty="0"/>
          </a:p>
          <a:p>
            <a:r>
              <a:rPr lang="en-US" altLang="zh-CN" sz="1000" dirty="0"/>
              <a:t>White, J., Fu, Q., Hays, S., Sandborn, M., Olea, C., Gilbert, H., . . . Schmidt, D. C. (2023). A prompt pattern catalog to enhance prompt engineering with ChatGPT. Ithaca: Retrieved from https://www.proquest.com/working-papers/prompt-pattern-catalog-enhance-engineering-with/docview/2779271809/se-2</a:t>
            </a:r>
            <a:endParaRPr lang="en-US" altLang="zh-CN" sz="1000" dirty="0"/>
          </a:p>
          <a:p>
            <a:endParaRPr lang="en-US" altLang="zh-CN" sz="1295" dirty="0"/>
          </a:p>
          <a:p>
            <a:endParaRPr lang="en-US" altLang="zh-CN" sz="1295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90100"/>
            <a:ext cx="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457056" tIns="0" rIns="9144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659081" y="-872837"/>
            <a:ext cx="8717800" cy="8603673"/>
            <a:chOff x="1659081" y="-872837"/>
            <a:chExt cx="8717800" cy="8603673"/>
          </a:xfrm>
        </p:grpSpPr>
        <p:sp>
          <p:nvSpPr>
            <p:cNvPr id="3" name="椭圆 2"/>
            <p:cNvSpPr/>
            <p:nvPr/>
          </p:nvSpPr>
          <p:spPr>
            <a:xfrm>
              <a:off x="1773208" y="-872837"/>
              <a:ext cx="8603673" cy="8603673"/>
            </a:xfrm>
            <a:prstGeom prst="ellipse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椭圆 3"/>
            <p:cNvSpPr/>
            <p:nvPr/>
          </p:nvSpPr>
          <p:spPr>
            <a:xfrm>
              <a:off x="2185669" y="-324131"/>
              <a:ext cx="7820660" cy="750626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659081" y="1713219"/>
              <a:ext cx="578692" cy="1424836"/>
              <a:chOff x="1659081" y="1713219"/>
              <a:chExt cx="578692" cy="1424836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1659081" y="2207428"/>
                <a:ext cx="436418" cy="43641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659081" y="2836170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1935888" y="1713219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9537137" y="4516762"/>
              <a:ext cx="839038" cy="1362308"/>
              <a:chOff x="9537137" y="4516762"/>
              <a:chExt cx="839038" cy="1362308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9724442" y="4979707"/>
                <a:ext cx="436418" cy="43641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椭圆 10"/>
              <p:cNvSpPr/>
              <p:nvPr/>
            </p:nvSpPr>
            <p:spPr>
              <a:xfrm flipH="1">
                <a:off x="9537137" y="5577185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/>
              <p:cNvSpPr/>
              <p:nvPr/>
            </p:nvSpPr>
            <p:spPr>
              <a:xfrm flipH="1">
                <a:off x="10074290" y="4516762"/>
                <a:ext cx="301885" cy="30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4775739"/>
              <a:ext cx="12147952" cy="208226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28" y="5316522"/>
              <a:ext cx="5000803" cy="14028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/>
            <a:srcRect l="13807"/>
            <a:stretch>
              <a:fillRect/>
            </a:stretch>
          </p:blipFill>
          <p:spPr>
            <a:xfrm>
              <a:off x="5036031" y="5316522"/>
              <a:ext cx="4310335" cy="140281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2"/>
            <a:srcRect l="11337" r="31759"/>
            <a:stretch>
              <a:fillRect/>
            </a:stretch>
          </p:blipFill>
          <p:spPr>
            <a:xfrm flipH="1">
              <a:off x="9346366" y="5316522"/>
              <a:ext cx="2845634" cy="140281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28" y="0"/>
              <a:ext cx="2350259" cy="609406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35" y="-467995"/>
            <a:ext cx="1545590" cy="1545590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>
            <a:off x="3216275" y="1647044"/>
            <a:ext cx="1847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6"/>
          <p:cNvCxnSpPr/>
          <p:nvPr/>
        </p:nvCxnSpPr>
        <p:spPr>
          <a:xfrm>
            <a:off x="7085097" y="1647044"/>
            <a:ext cx="1847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3895725" y="2836252"/>
            <a:ext cx="4503614" cy="9220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感谢聆听</a:t>
            </a:r>
            <a:endParaRPr lang="zh-CN" altLang="en-US" sz="5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72" y="1214155"/>
            <a:ext cx="862078" cy="865778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3392539" y="3714953"/>
            <a:ext cx="5424062" cy="2262397"/>
            <a:chOff x="3518700" y="2975193"/>
            <a:chExt cx="5424062" cy="2262397"/>
          </a:xfrm>
        </p:grpSpPr>
        <p:sp>
          <p:nvSpPr>
            <p:cNvPr id="35" name="矩形 34"/>
            <p:cNvSpPr/>
            <p:nvPr/>
          </p:nvSpPr>
          <p:spPr>
            <a:xfrm>
              <a:off x="4592553" y="2975193"/>
              <a:ext cx="1847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000" dirty="0">
                <a:latin typeface="Yu Gothic UI Semilight" panose="020B0400000000000000" pitchFamily="34" charset="-128"/>
                <a:ea typeface="Yu Gothic UI Semilight" panose="020B0400000000000000" pitchFamily="34" charset="-128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518700" y="4777215"/>
              <a:ext cx="5424062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spc="300" dirty="0">
                  <a:latin typeface="Times New Roman Regular" panose="02020503050405090304" charset="0"/>
                  <a:ea typeface="造字工房悦黑体验版纤细体" pitchFamily="50" charset="-122"/>
                  <a:cs typeface="Times New Roman Regular" panose="02020503050405090304" charset="0"/>
                </a:rPr>
                <a:t>2024.11</a:t>
              </a:r>
              <a:endParaRPr lang="en-US" altLang="zh-CN" sz="2400" spc="300" dirty="0">
                <a:latin typeface="Times New Roman Regular" panose="02020503050405090304" charset="0"/>
                <a:ea typeface="造字工房悦黑体验版纤细体" pitchFamily="50" charset="-122"/>
                <a:cs typeface="Times New Roman Regular" panose="02020503050405090304" charset="0"/>
              </a:endParaRPr>
            </a:p>
          </p:txBody>
        </p:sp>
      </p:grp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1590" y="0"/>
            <a:ext cx="12192000" cy="6858000"/>
            <a:chOff x="0" y="0"/>
            <a:chExt cx="12192000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4775739"/>
              <a:ext cx="12147952" cy="208226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28" y="5316522"/>
              <a:ext cx="5000803" cy="14028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/>
            <a:srcRect l="13807"/>
            <a:stretch>
              <a:fillRect/>
            </a:stretch>
          </p:blipFill>
          <p:spPr>
            <a:xfrm>
              <a:off x="5036031" y="5316522"/>
              <a:ext cx="4310335" cy="140281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2"/>
            <a:srcRect l="11337" r="31759"/>
            <a:stretch>
              <a:fillRect/>
            </a:stretch>
          </p:blipFill>
          <p:spPr>
            <a:xfrm flipH="1">
              <a:off x="9346366" y="5316522"/>
              <a:ext cx="2845634" cy="140281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28" y="0"/>
              <a:ext cx="2350259" cy="609406"/>
            </a:xfrm>
            <a:prstGeom prst="rect">
              <a:avLst/>
            </a:prstGeom>
          </p:spPr>
        </p:pic>
      </p:grpSp>
      <p:sp>
        <p:nvSpPr>
          <p:cNvPr id="6" name="文本框 2"/>
          <p:cNvSpPr txBox="1"/>
          <p:nvPr/>
        </p:nvSpPr>
        <p:spPr>
          <a:xfrm>
            <a:off x="3809365" y="2644775"/>
            <a:ext cx="7869555" cy="1337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 Bold" panose="02020503050405090304" charset="0"/>
                <a:ea typeface="苹方 中等" panose="020B0400000000000000" pitchFamily="34" charset="-122"/>
                <a:cs typeface="Times New Roman Bold" panose="02020503050405090304" charset="0"/>
                <a:sym typeface="+mn-ea"/>
              </a:rPr>
              <a:t>背景介绍</a:t>
            </a:r>
            <a:endParaRPr lang="zh-CN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 Bold" panose="02020503050405090304" charset="0"/>
              <a:ea typeface="苹方 中等" panose="020B0400000000000000" pitchFamily="34" charset="-122"/>
              <a:cs typeface="Times New Roman Bold" panose="02020503050405090304" charset="0"/>
              <a:sym typeface="+mn-ea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1803400" y="2874645"/>
            <a:ext cx="1506855" cy="110680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rPr>
              <a:t>1</a:t>
            </a:r>
            <a:endParaRPr lang="zh-CN" altLang="en-US" sz="5400" dirty="0">
              <a:solidFill>
                <a:schemeClr val="bg1"/>
              </a:solidFill>
              <a:latin typeface="汉仪丫丫体简" panose="02010604000101010101" pitchFamily="2" charset="-122"/>
              <a:ea typeface="汉仪丫丫体简" panose="02010604000101010101" pitchFamily="2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35" y="-467995"/>
            <a:ext cx="1545590" cy="15455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4775739"/>
              <a:ext cx="12147952" cy="208226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28" y="5316522"/>
              <a:ext cx="5000803" cy="14028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/>
            <a:srcRect l="13807"/>
            <a:stretch>
              <a:fillRect/>
            </a:stretch>
          </p:blipFill>
          <p:spPr>
            <a:xfrm>
              <a:off x="5036031" y="5316522"/>
              <a:ext cx="4310335" cy="140281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2"/>
            <a:srcRect l="11337" r="31759"/>
            <a:stretch>
              <a:fillRect/>
            </a:stretch>
          </p:blipFill>
          <p:spPr>
            <a:xfrm flipH="1">
              <a:off x="9346366" y="5316522"/>
              <a:ext cx="2845634" cy="140281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28" y="0"/>
              <a:ext cx="2350259" cy="609406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35" y="-467995"/>
            <a:ext cx="1545590" cy="15455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55040" y="892810"/>
            <a:ext cx="10283825" cy="359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2400" b="1"/>
              <a:t>1. </a:t>
            </a:r>
            <a:r>
              <a:rPr lang="zh-CN" altLang="en-US" sz="2400" b="1"/>
              <a:t>学生写作评估存在的难点</a:t>
            </a:r>
            <a:endParaRPr lang="zh-CN" altLang="en-US" sz="2400" b="1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教师：评估任务繁重，评估标准模糊，评估过程主观性强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学生：获得反馈质量不高，评价针对性不强，写作能力提升较小</a:t>
            </a: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endParaRPr lang="en-US" altLang="zh-CN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400" b="1"/>
              <a:t>2. </a:t>
            </a:r>
            <a:r>
              <a:rPr lang="zh-CN" altLang="en-US" sz="2400" b="1"/>
              <a:t>智能写作评估现状</a:t>
            </a:r>
            <a:endParaRPr lang="zh-CN" altLang="en-US" sz="2400" b="1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优点：</a:t>
            </a:r>
            <a:endParaRPr lang="zh-CN" altLang="en-US" b="1"/>
          </a:p>
          <a:p>
            <a:pPr marL="742950" lvl="1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基于大语言模型在自然语言处理上的优势，有效的进行语义分析和评语生成</a:t>
            </a:r>
            <a:endParaRPr lang="zh-CN" altLang="en-US"/>
          </a:p>
          <a:p>
            <a:pPr marL="742950" lvl="1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智能反馈系统更有利于学生的写作修改和能力提升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缺点：</a:t>
            </a:r>
            <a:endParaRPr lang="zh-CN" altLang="en-US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写作种类繁多，智能写作评估的标准难以统一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智能写作评估目前大多基于英文文本，对汉语写作研究较少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55040" y="4775835"/>
            <a:ext cx="10050780" cy="13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2400" b="1"/>
              <a:t>研究任务</a:t>
            </a:r>
            <a:endParaRPr lang="zh-CN" altLang="en-US" sz="2400" b="1"/>
          </a:p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/>
              <a:t>搭建基于大语言模型的写作水平智能交互评估系统，</a:t>
            </a:r>
            <a:r>
              <a:rPr lang="zh-CN" altLang="en-US" b="1"/>
              <a:t>多维度评估</a:t>
            </a:r>
            <a:r>
              <a:rPr lang="zh-CN" altLang="en-US"/>
              <a:t>写作内容并生成评语和建议，帮助学生提升写作能力，减轻教师的评估任务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1590" y="0"/>
            <a:ext cx="12192000" cy="6858000"/>
            <a:chOff x="0" y="0"/>
            <a:chExt cx="12192000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4775739"/>
              <a:ext cx="12147952" cy="208226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28" y="5316522"/>
              <a:ext cx="5000803" cy="14028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/>
            <a:srcRect l="13807"/>
            <a:stretch>
              <a:fillRect/>
            </a:stretch>
          </p:blipFill>
          <p:spPr>
            <a:xfrm>
              <a:off x="5036031" y="5316522"/>
              <a:ext cx="4310335" cy="140281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2"/>
            <a:srcRect l="11337" r="31759"/>
            <a:stretch>
              <a:fillRect/>
            </a:stretch>
          </p:blipFill>
          <p:spPr>
            <a:xfrm flipH="1">
              <a:off x="9346366" y="5316522"/>
              <a:ext cx="2845634" cy="140281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28" y="0"/>
              <a:ext cx="2350259" cy="609406"/>
            </a:xfrm>
            <a:prstGeom prst="rect">
              <a:avLst/>
            </a:prstGeom>
          </p:spPr>
        </p:pic>
      </p:grpSp>
      <p:sp>
        <p:nvSpPr>
          <p:cNvPr id="6" name="文本框 2"/>
          <p:cNvSpPr txBox="1"/>
          <p:nvPr/>
        </p:nvSpPr>
        <p:spPr>
          <a:xfrm>
            <a:off x="3533140" y="2643505"/>
            <a:ext cx="7984490" cy="1337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 Bold" panose="02020503050405090304" charset="0"/>
                <a:ea typeface="苹方 中等" panose="020B0400000000000000" pitchFamily="34" charset="-122"/>
                <a:cs typeface="Times New Roman Bold" panose="02020503050405090304" charset="0"/>
                <a:sym typeface="+mn-ea"/>
              </a:rPr>
              <a:t>相关工作</a:t>
            </a:r>
            <a:endParaRPr lang="zh-CN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 Bold" panose="02020503050405090304" charset="0"/>
              <a:ea typeface="苹方 中等" panose="020B0400000000000000" pitchFamily="34" charset="-122"/>
              <a:cs typeface="Times New Roman Bold" panose="02020503050405090304" charset="0"/>
              <a:sym typeface="+mn-ea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1440815" y="2874645"/>
            <a:ext cx="1506855" cy="110680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rPr>
              <a:t>2</a:t>
            </a:r>
            <a:endParaRPr lang="zh-CN" altLang="en-US" sz="5400" dirty="0">
              <a:solidFill>
                <a:schemeClr val="bg1"/>
              </a:solidFill>
              <a:latin typeface="汉仪丫丫体简" panose="02010604000101010101" pitchFamily="2" charset="-122"/>
              <a:ea typeface="汉仪丫丫体简" panose="02010604000101010101" pitchFamily="2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35" y="-467995"/>
            <a:ext cx="1545590" cy="15455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4775739"/>
              <a:ext cx="12147952" cy="208226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28" y="5316522"/>
              <a:ext cx="5000803" cy="14028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/>
            <a:srcRect l="13807"/>
            <a:stretch>
              <a:fillRect/>
            </a:stretch>
          </p:blipFill>
          <p:spPr>
            <a:xfrm>
              <a:off x="5036031" y="5316522"/>
              <a:ext cx="4310335" cy="140281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2"/>
            <a:srcRect l="11337" r="31759"/>
            <a:stretch>
              <a:fillRect/>
            </a:stretch>
          </p:blipFill>
          <p:spPr>
            <a:xfrm flipH="1">
              <a:off x="9346366" y="5316522"/>
              <a:ext cx="2845634" cy="140281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28" y="0"/>
              <a:ext cx="2350259" cy="609406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35" y="-467995"/>
            <a:ext cx="1545590" cy="1545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2150" y="670560"/>
            <a:ext cx="10808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dirty="0"/>
              <a:t>大模型</a:t>
            </a:r>
            <a:r>
              <a:rPr lang="en-US" altLang="zh-CN" sz="3200" dirty="0"/>
              <a:t>API</a:t>
            </a:r>
            <a:r>
              <a:rPr lang="zh-CN" altLang="en-US" sz="3200" dirty="0"/>
              <a:t>调研</a:t>
            </a:r>
            <a:endParaRPr lang="en-US" altLang="zh-CN" sz="3200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819807" y="1434662"/>
          <a:ext cx="11138340" cy="4989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917"/>
                <a:gridCol w="1805152"/>
                <a:gridCol w="3697014"/>
                <a:gridCol w="3815257"/>
              </a:tblGrid>
              <a:tr h="71282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优点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缺点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1282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中文大模型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百度文心一言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中文理解和生成能力强，适合本地化需求，部分低阶模型可免费使用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高阶模型收费较高，可能增加预算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1282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阿里通义千问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中文处理效果好，适合复杂报告内容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评分维度需细化，可能需要额外提示优化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1282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英文大模型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Google Gemini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多语言支持，适合全球化应用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需科学上网，网络稳定性对访问效果影响较大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1282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GPT (OpenAI)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性能强大，适合多维度反馈生成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使用成本较高，无免费额度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1282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教育相关大模型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讯飞星火大模型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中文教育领域适配性强，适合本地教育应用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通用性略低，创新性评估方面适应性较弱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1282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GLM-4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多语言支持，适合学术和教育场景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评分稳定性略逊，需调整提示确保一致性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4775739"/>
              <a:ext cx="12147952" cy="208226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28" y="5316522"/>
              <a:ext cx="5000803" cy="14028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/>
            <a:srcRect l="13807"/>
            <a:stretch>
              <a:fillRect/>
            </a:stretch>
          </p:blipFill>
          <p:spPr>
            <a:xfrm>
              <a:off x="5036031" y="5316522"/>
              <a:ext cx="4310335" cy="140281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2"/>
            <a:srcRect l="11337" r="31759"/>
            <a:stretch>
              <a:fillRect/>
            </a:stretch>
          </p:blipFill>
          <p:spPr>
            <a:xfrm flipH="1">
              <a:off x="9346366" y="5316522"/>
              <a:ext cx="2845634" cy="140281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28" y="0"/>
              <a:ext cx="2350259" cy="609406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35" y="-467995"/>
            <a:ext cx="1545590" cy="1545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2150" y="670560"/>
            <a:ext cx="10808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/>
              <a:t>系统</a:t>
            </a:r>
            <a:r>
              <a:rPr lang="zh-CN" altLang="en-US" sz="3200"/>
              <a:t>架构</a:t>
            </a:r>
            <a:endParaRPr lang="zh-CN" altLang="en-US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3475" y="1223645"/>
            <a:ext cx="7385685" cy="44100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23285" y="5633720"/>
            <a:ext cx="5173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图1 基于大模型的学生写作水平智能交互评估方法</a:t>
            </a:r>
            <a:endParaRPr lang="zh-CN" altLang="en-US"/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1590" y="0"/>
            <a:ext cx="12192000" cy="6858000"/>
            <a:chOff x="0" y="0"/>
            <a:chExt cx="12192000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4775739"/>
              <a:ext cx="12147952" cy="208226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28" y="5316522"/>
              <a:ext cx="5000803" cy="14028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/>
            <a:srcRect l="13807"/>
            <a:stretch>
              <a:fillRect/>
            </a:stretch>
          </p:blipFill>
          <p:spPr>
            <a:xfrm>
              <a:off x="5036031" y="5316522"/>
              <a:ext cx="4310335" cy="140281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2"/>
            <a:srcRect l="11337" r="31759"/>
            <a:stretch>
              <a:fillRect/>
            </a:stretch>
          </p:blipFill>
          <p:spPr>
            <a:xfrm flipH="1">
              <a:off x="9346366" y="5316522"/>
              <a:ext cx="2845634" cy="140281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28" y="0"/>
              <a:ext cx="2350259" cy="609406"/>
            </a:xfrm>
            <a:prstGeom prst="rect">
              <a:avLst/>
            </a:prstGeom>
          </p:spPr>
        </p:pic>
      </p:grpSp>
      <p:sp>
        <p:nvSpPr>
          <p:cNvPr id="6" name="文本框 2"/>
          <p:cNvSpPr txBox="1"/>
          <p:nvPr/>
        </p:nvSpPr>
        <p:spPr>
          <a:xfrm>
            <a:off x="3443086" y="2874645"/>
            <a:ext cx="7984490" cy="9220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 Bold" panose="02020503050405090304" charset="0"/>
                <a:ea typeface="苹方 中等" panose="020B0400000000000000" pitchFamily="34" charset="-122"/>
                <a:cs typeface="Times New Roman Bold" panose="02020503050405090304" charset="0"/>
                <a:sym typeface="+mn-ea"/>
              </a:rPr>
              <a:t>研究内容</a:t>
            </a:r>
            <a:endParaRPr lang="zh-CN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 Bold" panose="02020503050405090304" charset="0"/>
              <a:ea typeface="苹方 中等" panose="020B0400000000000000" pitchFamily="34" charset="-122"/>
              <a:cs typeface="Times New Roman Bold" panose="02020503050405090304" charset="0"/>
              <a:sym typeface="+mn-ea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1440815" y="2874645"/>
            <a:ext cx="1506855" cy="110680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rPr>
              <a:t>3</a:t>
            </a:r>
            <a:endParaRPr lang="zh-CN" altLang="en-US" sz="5400" dirty="0">
              <a:solidFill>
                <a:schemeClr val="bg1"/>
              </a:solidFill>
              <a:latin typeface="汉仪丫丫体简" panose="02010604000101010101" pitchFamily="2" charset="-122"/>
              <a:ea typeface="汉仪丫丫体简" panose="02010604000101010101" pitchFamily="2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35" y="-467995"/>
            <a:ext cx="1545590" cy="15455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4775739"/>
              <a:ext cx="12147952" cy="208226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28" y="5316522"/>
              <a:ext cx="5000803" cy="14028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/>
            <a:srcRect l="13807"/>
            <a:stretch>
              <a:fillRect/>
            </a:stretch>
          </p:blipFill>
          <p:spPr>
            <a:xfrm>
              <a:off x="5036031" y="5316522"/>
              <a:ext cx="4310335" cy="140281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2"/>
            <a:srcRect l="11337" r="31759"/>
            <a:stretch>
              <a:fillRect/>
            </a:stretch>
          </p:blipFill>
          <p:spPr>
            <a:xfrm flipH="1">
              <a:off x="9346366" y="5316522"/>
              <a:ext cx="2845634" cy="140281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28" y="0"/>
              <a:ext cx="2350259" cy="609406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35" y="-467995"/>
            <a:ext cx="1545590" cy="1545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75405" y="1618378"/>
            <a:ext cx="9797142" cy="3107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2800" b="1" dirty="0"/>
              <a:t>1. </a:t>
            </a:r>
            <a:r>
              <a:rPr lang="zh-CN" altLang="en-US" sz="2800" b="1" dirty="0"/>
              <a:t>数据集处理</a:t>
            </a:r>
            <a:endParaRPr lang="en-US" altLang="zh-CN" sz="2800" dirty="0"/>
          </a:p>
          <a:p>
            <a:pPr indent="0">
              <a:buFont typeface="Arial" panose="020B0604020202020204" pitchFamily="34" charset="0"/>
              <a:buNone/>
            </a:pPr>
            <a:endParaRPr lang="zh-CN" altLang="en-US" sz="2800" b="1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800" b="1" dirty="0"/>
              <a:t>2. </a:t>
            </a:r>
            <a:r>
              <a:rPr lang="zh-CN" altLang="en-US" sz="2800" b="1" dirty="0"/>
              <a:t>评估方法</a:t>
            </a:r>
            <a:r>
              <a:rPr lang="en-US" altLang="zh-CN" sz="2800" b="1" dirty="0"/>
              <a:t>+</a:t>
            </a:r>
            <a:r>
              <a:rPr lang="zh-CN" altLang="en-US" sz="2800" b="1" dirty="0"/>
              <a:t>提示词设计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800" dirty="0"/>
          </a:p>
          <a:p>
            <a:r>
              <a:rPr lang="en-US" altLang="zh-CN" sz="2800" b="1" dirty="0"/>
              <a:t>3. </a:t>
            </a:r>
            <a:r>
              <a:rPr lang="zh-CN" altLang="en-US" sz="2800" b="1" dirty="0"/>
              <a:t>评估方法</a:t>
            </a:r>
            <a:r>
              <a:rPr lang="zh-CN" altLang="en-US" sz="2800" b="1" dirty="0"/>
              <a:t>提升</a:t>
            </a:r>
            <a:endParaRPr lang="zh-CN" altLang="en-US" sz="2800" b="1" dirty="0"/>
          </a:p>
          <a:p>
            <a:endParaRPr lang="zh-CN" altLang="en-US" sz="2800" b="1" dirty="0"/>
          </a:p>
          <a:p>
            <a:r>
              <a:rPr lang="en-US" altLang="zh-CN" sz="2800" b="1" dirty="0"/>
              <a:t>4. </a:t>
            </a:r>
            <a:r>
              <a:rPr lang="zh-CN" altLang="en-US" sz="2800" b="1" dirty="0"/>
              <a:t>网页评估</a:t>
            </a:r>
            <a:r>
              <a:rPr lang="zh-CN" altLang="en-US" sz="2800" b="1" dirty="0"/>
              <a:t>系统</a:t>
            </a:r>
            <a:endParaRPr lang="zh-CN" altLang="en-US" sz="2800" b="1" dirty="0"/>
          </a:p>
        </p:txBody>
      </p:sp>
    </p:spTree>
  </p:cSld>
  <p:clrMapOvr>
    <a:masterClrMapping/>
  </p:clrMapOvr>
  <p:transition spd="slow"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PLACING_PICTURE_USER_VIEWPORT" val="{&quot;height&quot;:2434,&quot;width&quot;:2434}"/>
</p:tagLst>
</file>

<file path=ppt/tags/tag64.xml><?xml version="1.0" encoding="utf-8"?>
<p:tagLst xmlns:p="http://schemas.openxmlformats.org/presentationml/2006/main">
  <p:tag name="KSO_WM_DIAGRAM_VIRTUALLY_FRAME" val="{&quot;height&quot;:352.96598425196845,&quot;left&quot;:134.46976377952757,&quot;top&quot;:92.54748031496062,&quot;width&quot;:652.3756692913385}"/>
</p:tagLst>
</file>

<file path=ppt/tags/tag65.xml><?xml version="1.0" encoding="utf-8"?>
<p:tagLst xmlns:p="http://schemas.openxmlformats.org/presentationml/2006/main">
  <p:tag name="KSO_WM_DIAGRAM_VIRTUALLY_FRAME" val="{&quot;height&quot;:352.96598425196845,&quot;left&quot;:134.46976377952757,&quot;top&quot;:92.54748031496062,&quot;width&quot;:652.3756692913385}"/>
</p:tagLst>
</file>

<file path=ppt/tags/tag66.xml><?xml version="1.0" encoding="utf-8"?>
<p:tagLst xmlns:p="http://schemas.openxmlformats.org/presentationml/2006/main">
  <p:tag name="KSO_WM_DIAGRAM_VIRTUALLY_FRAME" val="{&quot;height&quot;:352.96598425196845,&quot;left&quot;:134.46976377952757,&quot;top&quot;:92.54748031496062,&quot;width&quot;:652.3756692913385}"/>
</p:tagLst>
</file>

<file path=ppt/tags/tag67.xml><?xml version="1.0" encoding="utf-8"?>
<p:tagLst xmlns:p="http://schemas.openxmlformats.org/presentationml/2006/main">
  <p:tag name="KSO_WM_DIAGRAM_VIRTUALLY_FRAME" val="{&quot;height&quot;:352.96598425196845,&quot;left&quot;:134.46976377952757,&quot;top&quot;:92.54748031496062,&quot;width&quot;:652.3756692913385}"/>
</p:tagLst>
</file>

<file path=ppt/tags/tag68.xml><?xml version="1.0" encoding="utf-8"?>
<p:tagLst xmlns:p="http://schemas.openxmlformats.org/presentationml/2006/main">
  <p:tag name="KSO_WM_DIAGRAM_VIRTUALLY_FRAME" val="{&quot;height&quot;:352.96598425196845,&quot;left&quot;:134.46976377952757,&quot;top&quot;:92.54748031496062,&quot;width&quot;:652.3756692913385}"/>
</p:tagLst>
</file>

<file path=ppt/tags/tag69.xml><?xml version="1.0" encoding="utf-8"?>
<p:tagLst xmlns:p="http://schemas.openxmlformats.org/presentationml/2006/main">
  <p:tag name="KSO_WM_DIAGRAM_VIRTUALLY_FRAME" val="{&quot;height&quot;:352.96598425196845,&quot;left&quot;:134.46976377952757,&quot;top&quot;:92.54748031496062,&quot;width&quot;:652.3756692913385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352.96598425196845,&quot;left&quot;:134.46976377952757,&quot;top&quot;:92.54748031496062,&quot;width&quot;:652.3756692913385}"/>
</p:tagLst>
</file>

<file path=ppt/tags/tag71.xml><?xml version="1.0" encoding="utf-8"?>
<p:tagLst xmlns:p="http://schemas.openxmlformats.org/presentationml/2006/main">
  <p:tag name="KSO_WM_DIAGRAM_VIRTUALLY_FRAME" val="{&quot;height&quot;:352.96598425196845,&quot;left&quot;:134.46976377952757,&quot;top&quot;:92.54748031496062,&quot;width&quot;:652.3756692913385}"/>
</p:tagLst>
</file>

<file path=ppt/tags/tag72.xml><?xml version="1.0" encoding="utf-8"?>
<p:tagLst xmlns:p="http://schemas.openxmlformats.org/presentationml/2006/main">
  <p:tag name="KSO_WM_UNIT_TABLE_BEAUTIFY" val="smartTable{2b57b945-28c9-4e9f-adcc-df56fa292bbe}"/>
  <p:tag name="TABLE_ENDDRAG_ORIGIN_RECT" val="851*302"/>
  <p:tag name="TABLE_ENDDRAG_RECT" val="54*110*851*302"/>
</p:tagLst>
</file>

<file path=ppt/tags/tag73.xml><?xml version="1.0" encoding="utf-8"?>
<p:tagLst xmlns:p="http://schemas.openxmlformats.org/presentationml/2006/main">
  <p:tag name="KSO_WM_UNIT_PLACING_PICTURE_USER_VIEWPORT" val="{&quot;height&quot;:9585,&quot;width&quot;:11220}"/>
</p:tagLst>
</file>

<file path=ppt/tags/tag7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984*3535*748*748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5.xml><?xml version="1.0" encoding="utf-8"?>
<p:tagLst xmlns:p="http://schemas.openxmlformats.org/presentationml/2006/main">
  <p:tag name="KSO_WPP_MARK_KEY" val="e1233140-0218-4e44-9ab0-05bf6418bcbb"/>
  <p:tag name="COMMONDATA" val="eyJoZGlkIjoiZmZlZmExMzUwN2MwNGIzMDdmZDU0MzM3NTcwZTMyNTg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3931</Words>
  <Application>WPS 演示</Application>
  <PresentationFormat>宽屏</PresentationFormat>
  <Paragraphs>345</Paragraphs>
  <Slides>29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7" baseType="lpstr">
      <vt:lpstr>Arial</vt:lpstr>
      <vt:lpstr>宋体</vt:lpstr>
      <vt:lpstr>Wingdings</vt:lpstr>
      <vt:lpstr>Wingdings</vt:lpstr>
      <vt:lpstr>微软雅黑</vt:lpstr>
      <vt:lpstr>Times New Roman Regular</vt:lpstr>
      <vt:lpstr>Times New Roman</vt:lpstr>
      <vt:lpstr>苹方 细体</vt:lpstr>
      <vt:lpstr>Times New Roman Bold</vt:lpstr>
      <vt:lpstr>苹方 中等</vt:lpstr>
      <vt:lpstr>汉仪丫丫体简</vt:lpstr>
      <vt:lpstr>Arial Unicode MS</vt:lpstr>
      <vt:lpstr>Calibri</vt:lpstr>
      <vt:lpstr>微软雅黑 Light</vt:lpstr>
      <vt:lpstr>Yu Gothic UI Semilight</vt:lpstr>
      <vt:lpstr>造字工房悦黑体验版纤细体</vt:lpstr>
      <vt:lpstr>黑体</vt:lpstr>
      <vt:lpstr>Office 主题​​</vt:lpstr>
      <vt:lpstr> 基于大模型的学生写作水平智能交互评估系统研发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引用文献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user</dc:creator>
  <cp:lastModifiedBy>Win</cp:lastModifiedBy>
  <cp:revision>525</cp:revision>
  <dcterms:created xsi:type="dcterms:W3CDTF">2019-06-19T02:08:00Z</dcterms:created>
  <dcterms:modified xsi:type="dcterms:W3CDTF">2024-12-25T17:02:00Z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4998D6694C29497AAFFD5B809A4DE8F9_12</vt:lpwstr>
  </property>
  <property fmtid="{D5CDD505-2E9C-101B-9397-08002B2CF9AE}" pid="4" name="ContentTypeId">
    <vt:lpwstr>0x010100494E9CF487647C409D9B0FCD4FFA0FC3</vt:lpwstr>
  </property>
</Properties>
</file>